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0" r:id="rId4"/>
    <p:sldId id="258" r:id="rId5"/>
    <p:sldId id="259" r:id="rId6"/>
    <p:sldId id="267" r:id="rId7"/>
    <p:sldId id="263" r:id="rId8"/>
    <p:sldId id="274" r:id="rId9"/>
    <p:sldId id="280" r:id="rId10"/>
    <p:sldId id="281" r:id="rId11"/>
    <p:sldId id="292" r:id="rId12"/>
    <p:sldId id="282" r:id="rId13"/>
    <p:sldId id="283" r:id="rId14"/>
    <p:sldId id="284" r:id="rId15"/>
    <p:sldId id="285" r:id="rId16"/>
    <p:sldId id="286" r:id="rId17"/>
    <p:sldId id="287" r:id="rId18"/>
    <p:sldId id="290" r:id="rId19"/>
    <p:sldId id="291" r:id="rId20"/>
    <p:sldId id="289" r:id="rId2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CC"/>
    <a:srgbClr val="FF9933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6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C85277-7F18-4B96-B1DC-38A84B8E65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0DE0EF5-D213-4B03-ACF1-3A236C0A43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3D9229-C459-4CE4-8314-BE3CA0B62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95720-11EA-4052-BD0D-2A6BCCCB3702}" type="datetimeFigureOut">
              <a:rPr lang="es-ES" smtClean="0"/>
              <a:t>27/07/2020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CA585A-8A04-484B-8995-B58F00F62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61313F-7B25-453E-B53A-50B6ECAB2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D88D-33D2-47A7-A40F-100D706236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6270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409269-08BA-445A-B9A0-CB9714B5D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F8A6F62-B1FF-4C6F-9ED1-9919C322C0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73BA1A-F3E4-4857-AD4C-515A72F61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95720-11EA-4052-BD0D-2A6BCCCB3702}" type="datetimeFigureOut">
              <a:rPr lang="es-ES" smtClean="0"/>
              <a:t>27/07/2020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3D5F97-7E92-469F-BB09-D88A0568B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041B68-03EC-4E4A-AA57-88B33F79F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D88D-33D2-47A7-A40F-100D706236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286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23E2643-FADA-423E-8865-14E95E0577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85CBC1A-F018-49C7-9B06-0EA71CA15F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31DB7E-F674-4906-8D81-20A4E2718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95720-11EA-4052-BD0D-2A6BCCCB3702}" type="datetimeFigureOut">
              <a:rPr lang="es-ES" smtClean="0"/>
              <a:t>27/07/2020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3B6DAF-34C3-4B06-9A44-51FBD87ED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70A9B5-AA3C-443F-9ED8-44D75A695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D88D-33D2-47A7-A40F-100D706236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1868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776B03-E998-40D8-B848-C954509FB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A796E1-9FFA-4E32-8707-FDC764487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0664A6-6F73-451F-8A1F-ED30344E7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95720-11EA-4052-BD0D-2A6BCCCB3702}" type="datetimeFigureOut">
              <a:rPr lang="es-ES" smtClean="0"/>
              <a:t>27/07/2020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D1BAD9-C481-467B-BA28-61D97E68F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487B434-A92B-432B-BBC0-0153618E4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D88D-33D2-47A7-A40F-100D706236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4168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402869-38AF-4005-ADE3-E703B02BA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5E2989-B0D6-48A0-85BD-FEBDB0D188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29C65B-C625-44FD-9DAB-711333949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95720-11EA-4052-BD0D-2A6BCCCB3702}" type="datetimeFigureOut">
              <a:rPr lang="es-ES" smtClean="0"/>
              <a:t>27/07/2020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5DD041-8BAB-481B-8EB2-B1D366158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EAD08B-661D-4867-85FD-2783B33F2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D88D-33D2-47A7-A40F-100D706236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2459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979057-1E28-4537-87FF-894695BE9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87C285-33CE-4407-BE43-5F39779601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B827CEF-9269-4218-AB94-D623C0DC2D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45E5462-6AEB-4946-B835-05BF6112A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95720-11EA-4052-BD0D-2A6BCCCB3702}" type="datetimeFigureOut">
              <a:rPr lang="es-ES" smtClean="0"/>
              <a:t>27/07/2020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159577F-AC41-4B85-B366-D23461B98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02E7A6A-EB6A-46CD-AD56-5620E7511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D88D-33D2-47A7-A40F-100D706236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4990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B463FE-2760-4894-BFF9-5C2AF601C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A3D2E19-D472-42F6-A7BE-0E36F7172A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7814A5D-DCEB-4749-93C5-68695E9239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756B57D-0282-4FC2-AD88-437FA69F0C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BA83B84-220D-4739-AF46-5BC88B2D55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53385AF-804C-4B67-9545-DB6E84FFF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95720-11EA-4052-BD0D-2A6BCCCB3702}" type="datetimeFigureOut">
              <a:rPr lang="es-ES" smtClean="0"/>
              <a:t>27/07/2020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8CE3E79-3151-4AEE-9DF2-11C6631D4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31EF8A0-60A1-4D48-B0F6-62F6E85F4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D88D-33D2-47A7-A40F-100D706236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5280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91028E-8E8A-4D0F-A0DD-B0F2B5445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ACF2CF6-027D-473C-8A1B-FE697289A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95720-11EA-4052-BD0D-2A6BCCCB3702}" type="datetimeFigureOut">
              <a:rPr lang="es-ES" smtClean="0"/>
              <a:t>27/07/2020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2C140C4-4B1F-4286-B420-FB0D9CA17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716A492-A156-4F79-B98B-A2F42151F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D88D-33D2-47A7-A40F-100D706236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2808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13FF628-2200-41A3-AE05-F4205030C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95720-11EA-4052-BD0D-2A6BCCCB3702}" type="datetimeFigureOut">
              <a:rPr lang="es-ES" smtClean="0"/>
              <a:t>27/07/2020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6ED7280-CE61-40F9-924B-3F07E4050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29FF15D-3140-42C9-A2FC-19ABC8AD2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D88D-33D2-47A7-A40F-100D706236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6541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ED054B-088D-41D4-914C-63296DFC6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6DD2B2-633F-4908-BC0E-0593D4E7D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5AAD295-131F-48D4-88CC-E8F1514F88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A77E3A-36DC-42CB-A2D3-2060BBDD8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95720-11EA-4052-BD0D-2A6BCCCB3702}" type="datetimeFigureOut">
              <a:rPr lang="es-ES" smtClean="0"/>
              <a:t>27/07/2020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2B42C70-2B87-42A3-84A5-C2CFDCFB6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24569CB-DF0E-4BDF-92CB-0916B4191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D88D-33D2-47A7-A40F-100D706236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2584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ED0F53-ED03-4CA7-B898-E6752D475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3CEFA10-8B16-48A7-A33B-9AC3D5CDDE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906C4CC-F890-49D8-B6C4-E9D3E3F4C6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9E65D8B-936D-4296-AB05-92FC9A2BA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95720-11EA-4052-BD0D-2A6BCCCB3702}" type="datetimeFigureOut">
              <a:rPr lang="es-ES" smtClean="0"/>
              <a:t>27/07/2020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77E72EC-D7F9-4B29-BA14-19588F8E6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84D9967-397D-402C-B999-95F5AC8AA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D88D-33D2-47A7-A40F-100D706236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2537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8974F63-8597-4917-879A-159493CDF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3F89566-15CD-470D-8262-C322624B8B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A25F29-C1DF-4273-A6F2-D702F90A5F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95720-11EA-4052-BD0D-2A6BCCCB3702}" type="datetimeFigureOut">
              <a:rPr lang="es-ES" smtClean="0"/>
              <a:t>27/07/2020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DB7F90-F6C5-4B75-97EE-E9C9711D1B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683EDD-2ECE-41DD-90A0-02963BB580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BD88D-33D2-47A7-A40F-100D706236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4180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mailto:Ing_iztapalapa2@tecnm.mx" TargetMode="External"/><Relationship Id="rId3" Type="http://schemas.openxmlformats.org/officeDocument/2006/relationships/image" Target="../media/image5.png"/><Relationship Id="rId7" Type="http://schemas.openxmlformats.org/officeDocument/2006/relationships/hyperlink" Target="mailto:Cbas_iztapalapa2@tecnm.mx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hyperlink" Target="mailto:Cead_iztapalapa2@tecnm.mx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emf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microsoft.com/office/2007/relationships/hdphoto" Target="../media/hdphoto1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" Type="http://schemas.openxmlformats.org/officeDocument/2006/relationships/image" Target="../media/image5.png"/><Relationship Id="rId21" Type="http://schemas.openxmlformats.org/officeDocument/2006/relationships/image" Target="../media/image27.pn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2" Type="http://schemas.openxmlformats.org/officeDocument/2006/relationships/image" Target="../media/image1.jp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image" Target="../media/image38.png"/><Relationship Id="rId5" Type="http://schemas.openxmlformats.org/officeDocument/2006/relationships/image" Target="../media/image3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10" Type="http://schemas.openxmlformats.org/officeDocument/2006/relationships/image" Target="../media/image16.jpe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" Type="http://schemas.openxmlformats.org/officeDocument/2006/relationships/image" Target="../media/image4.png"/><Relationship Id="rId9" Type="http://schemas.openxmlformats.org/officeDocument/2006/relationships/image" Target="../media/image15.jpg"/><Relationship Id="rId14" Type="http://schemas.openxmlformats.org/officeDocument/2006/relationships/image" Target="../media/image20.jpe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8188" y="-73512"/>
            <a:ext cx="12250188" cy="6931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" name="1 Título"/>
          <p:cNvSpPr txBox="1">
            <a:spLocks/>
          </p:cNvSpPr>
          <p:nvPr/>
        </p:nvSpPr>
        <p:spPr>
          <a:xfrm>
            <a:off x="2003508" y="2145033"/>
            <a:ext cx="8350696" cy="31570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b="1" dirty="0">
                <a:ln w="10541" cmpd="sng">
                  <a:solidFill>
                    <a:srgbClr val="002060"/>
                  </a:solidFill>
                  <a:prstDash val="solid"/>
                </a:ln>
                <a:latin typeface="+mn-lt"/>
              </a:rPr>
              <a:t>CURSO INDUCCIÓN </a:t>
            </a:r>
          </a:p>
          <a:p>
            <a:r>
              <a:rPr lang="es-MX" b="1" dirty="0">
                <a:ln w="10541" cmpd="sng">
                  <a:solidFill>
                    <a:srgbClr val="002060"/>
                  </a:solidFill>
                  <a:prstDash val="solid"/>
                </a:ln>
                <a:latin typeface="+mn-lt"/>
              </a:rPr>
              <a:t>DE </a:t>
            </a:r>
          </a:p>
          <a:p>
            <a:r>
              <a:rPr lang="es-MX" b="1" dirty="0">
                <a:ln w="10541" cmpd="sng">
                  <a:solidFill>
                    <a:srgbClr val="002060"/>
                  </a:solidFill>
                  <a:prstDash val="solid"/>
                </a:ln>
                <a:latin typeface="+mn-lt"/>
              </a:rPr>
              <a:t>RESIDENCIA PROFESIONAL </a:t>
            </a:r>
          </a:p>
          <a:p>
            <a:endParaRPr lang="es-MX" b="1" dirty="0">
              <a:ln w="10541" cmpd="sng">
                <a:solidFill>
                  <a:srgbClr val="002060"/>
                </a:solidFill>
                <a:prstDash val="solid"/>
              </a:ln>
              <a:latin typeface="+mn-lt"/>
            </a:endParaRPr>
          </a:p>
          <a:p>
            <a:r>
              <a:rPr lang="es-MX" b="1" dirty="0">
                <a:ln w="10541" cmpd="sng">
                  <a:solidFill>
                    <a:srgbClr val="002060"/>
                  </a:solidFill>
                  <a:prstDash val="solid"/>
                </a:ln>
                <a:latin typeface="+mn-lt"/>
              </a:rPr>
              <a:t>PERIODO: </a:t>
            </a:r>
          </a:p>
          <a:p>
            <a:r>
              <a:rPr lang="es-MX" b="1" dirty="0">
                <a:ln w="10541" cmpd="sng">
                  <a:solidFill>
                    <a:srgbClr val="002060"/>
                  </a:solidFill>
                  <a:prstDash val="solid"/>
                </a:ln>
                <a:latin typeface="+mn-lt"/>
              </a:rPr>
              <a:t>Agosto - Diciembre 2020</a:t>
            </a:r>
            <a:endParaRPr lang="es-MX" b="1" dirty="0">
              <a:ln w="10541" cmpd="sng">
                <a:solidFill>
                  <a:srgbClr val="002060"/>
                </a:solidFill>
                <a:prstDash val="solid"/>
              </a:ln>
              <a:latin typeface="+mn-lt"/>
              <a:ea typeface="Adobe Fan Heiti Std B" panose="020B0700000000000000" pitchFamily="34" charset="-128"/>
            </a:endParaRPr>
          </a:p>
        </p:txBody>
      </p:sp>
      <p:sp>
        <p:nvSpPr>
          <p:cNvPr id="72" name="CuadroTexto 71"/>
          <p:cNvSpPr txBox="1"/>
          <p:nvPr/>
        </p:nvSpPr>
        <p:spPr>
          <a:xfrm>
            <a:off x="8138336" y="6178339"/>
            <a:ext cx="3484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n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INICIO: 06 de agosto de 2020.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693" y="242189"/>
            <a:ext cx="3442946" cy="762582"/>
          </a:xfrm>
          <a:prstGeom prst="rect">
            <a:avLst/>
          </a:prstGeom>
        </p:spPr>
      </p:pic>
      <p:pic>
        <p:nvPicPr>
          <p:cNvPr id="10" name="Imagen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06545" y="60603"/>
            <a:ext cx="4028942" cy="912875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429" y="60603"/>
            <a:ext cx="1169055" cy="91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172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1999" cy="6931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75" y="283964"/>
            <a:ext cx="2785101" cy="620142"/>
          </a:xfrm>
          <a:prstGeom prst="rect">
            <a:avLst/>
          </a:prstGeom>
        </p:spPr>
      </p:pic>
      <p:pic>
        <p:nvPicPr>
          <p:cNvPr id="4" name="Imagen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06545" y="60603"/>
            <a:ext cx="4028942" cy="912875"/>
          </a:xfrm>
          <a:prstGeom prst="rect">
            <a:avLst/>
          </a:prstGeom>
        </p:spPr>
      </p:pic>
      <p:pic>
        <p:nvPicPr>
          <p:cNvPr id="5" name="9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429" y="60603"/>
            <a:ext cx="1169055" cy="916507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918217" y="1007730"/>
            <a:ext cx="90952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      Requisitos para </a:t>
            </a:r>
            <a:r>
              <a:rPr kumimoji="0" lang="es-ES" sz="2800" b="1" i="0" u="sng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Apertura</a:t>
            </a:r>
            <a:r>
              <a:rPr kumimoji="0" lang="es-E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de Expediente en DEP</a:t>
            </a:r>
          </a:p>
        </p:txBody>
      </p:sp>
      <p:sp>
        <p:nvSpPr>
          <p:cNvPr id="9" name="3 CuadroTexto"/>
          <p:cNvSpPr txBox="1"/>
          <p:nvPr/>
        </p:nvSpPr>
        <p:spPr>
          <a:xfrm>
            <a:off x="973282" y="2210812"/>
            <a:ext cx="10245435" cy="4255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rgbClr val="002060"/>
                </a:solidFill>
              </a:rPr>
              <a:t>FECHA DE APERTURA DE EXPEDIENTE:</a:t>
            </a:r>
            <a:r>
              <a:rPr lang="es-MX" sz="2000" b="1" u="sng" dirty="0">
                <a:solidFill>
                  <a:srgbClr val="002060"/>
                </a:solidFill>
              </a:rPr>
              <a:t> DEL 20 DE OCTUBRE AL 06 DE NOVIEMBRE DE 2020</a:t>
            </a:r>
            <a:endParaRPr lang="es-MX" sz="1100" dirty="0"/>
          </a:p>
          <a:p>
            <a:pPr algn="just"/>
            <a:endParaRPr lang="es-MX" sz="2000" dirty="0"/>
          </a:p>
          <a:p>
            <a:endParaRPr lang="es-MX" sz="2000" i="1" dirty="0"/>
          </a:p>
          <a:p>
            <a:r>
              <a:rPr lang="es-MX" sz="2400" dirty="0"/>
              <a:t>8.- No presentar asignaturas en curso especial, en caso contrario incluir el formato de solicitud y formato de autorización del Comité Académico.</a:t>
            </a:r>
          </a:p>
          <a:p>
            <a:r>
              <a:rPr lang="es-MX" sz="2400" dirty="0"/>
              <a:t>9.- Cursar máximo el 12ª semestre, en caso contrario incluir el formato de solicitud y formato de autorización del Comité Académico.</a:t>
            </a:r>
          </a:p>
          <a:p>
            <a:endParaRPr lang="es-MX" sz="2400" dirty="0"/>
          </a:p>
          <a:p>
            <a:pPr algn="ctr"/>
            <a:endParaRPr lang="es-MX" sz="2000" i="1" dirty="0"/>
          </a:p>
          <a:p>
            <a:pPr algn="ctr"/>
            <a:endParaRPr lang="es-MX" sz="2000" i="1" dirty="0"/>
          </a:p>
          <a:p>
            <a:pPr algn="ctr"/>
            <a:r>
              <a:rPr lang="es-MX" sz="2000" i="1" dirty="0"/>
              <a:t>TODOS LOS FORMATOS QUE UTILIZARÁN, LOS ENCUENTRAS EN LA PÁGINA WEB DE NUESTRO TECNOLÓGICO</a:t>
            </a:r>
          </a:p>
          <a:p>
            <a:endParaRPr lang="es-MX" sz="1050" dirty="0"/>
          </a:p>
        </p:txBody>
      </p:sp>
    </p:spTree>
    <p:extLst>
      <p:ext uri="{BB962C8B-B14F-4D97-AF65-F5344CB8AC3E}">
        <p14:creationId xmlns:p14="http://schemas.microsoft.com/office/powerpoint/2010/main" val="3159088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1999" cy="6931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75" y="283964"/>
            <a:ext cx="2785101" cy="620142"/>
          </a:xfrm>
          <a:prstGeom prst="rect">
            <a:avLst/>
          </a:prstGeom>
        </p:spPr>
      </p:pic>
      <p:pic>
        <p:nvPicPr>
          <p:cNvPr id="4" name="Imagen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06545" y="60603"/>
            <a:ext cx="4028942" cy="912875"/>
          </a:xfrm>
          <a:prstGeom prst="rect">
            <a:avLst/>
          </a:prstGeom>
        </p:spPr>
      </p:pic>
      <p:pic>
        <p:nvPicPr>
          <p:cNvPr id="5" name="9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429" y="60603"/>
            <a:ext cx="1169055" cy="916507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918217" y="1007730"/>
            <a:ext cx="90952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Check</a:t>
            </a:r>
            <a:r>
              <a:rPr kumimoji="0" lang="es-E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s-ES" sz="28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list</a:t>
            </a:r>
            <a:r>
              <a:rPr kumimoji="0" lang="es-E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de Residencias Profesionales</a:t>
            </a:r>
          </a:p>
        </p:txBody>
      </p:sp>
      <p:sp>
        <p:nvSpPr>
          <p:cNvPr id="9" name="3 CuadroTexto"/>
          <p:cNvSpPr txBox="1"/>
          <p:nvPr/>
        </p:nvSpPr>
        <p:spPr>
          <a:xfrm>
            <a:off x="973282" y="2210812"/>
            <a:ext cx="10245435" cy="3485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050" dirty="0"/>
          </a:p>
          <a:p>
            <a:endParaRPr lang="es-MX" sz="1050" dirty="0"/>
          </a:p>
          <a:p>
            <a:endParaRPr lang="es-MX" sz="1050" dirty="0"/>
          </a:p>
          <a:p>
            <a:endParaRPr lang="es-MX" sz="1050" dirty="0"/>
          </a:p>
          <a:p>
            <a:endParaRPr lang="es-MX" sz="1050" dirty="0"/>
          </a:p>
          <a:p>
            <a:endParaRPr lang="es-MX" sz="1050" dirty="0"/>
          </a:p>
          <a:p>
            <a:endParaRPr lang="es-MX" sz="1050" dirty="0"/>
          </a:p>
          <a:p>
            <a:endParaRPr lang="es-MX" sz="1050" dirty="0"/>
          </a:p>
          <a:p>
            <a:endParaRPr lang="es-MX" sz="1050" dirty="0"/>
          </a:p>
          <a:p>
            <a:endParaRPr lang="es-MX" sz="1050" dirty="0"/>
          </a:p>
          <a:p>
            <a:endParaRPr lang="es-MX" sz="1050" dirty="0"/>
          </a:p>
          <a:p>
            <a:endParaRPr lang="es-MX" sz="1050" dirty="0"/>
          </a:p>
          <a:p>
            <a:endParaRPr lang="es-MX" sz="1050" dirty="0"/>
          </a:p>
          <a:p>
            <a:endParaRPr lang="es-MX" sz="1050" dirty="0"/>
          </a:p>
          <a:p>
            <a:endParaRPr lang="es-MX" sz="1050" dirty="0"/>
          </a:p>
          <a:p>
            <a:endParaRPr lang="es-MX" sz="1050" dirty="0"/>
          </a:p>
          <a:p>
            <a:endParaRPr lang="es-MX" sz="1050" dirty="0"/>
          </a:p>
          <a:p>
            <a:endParaRPr lang="es-MX" sz="1050" dirty="0"/>
          </a:p>
          <a:p>
            <a:endParaRPr lang="es-MX" sz="1050" dirty="0"/>
          </a:p>
          <a:p>
            <a:endParaRPr lang="es-MX" sz="1050" dirty="0"/>
          </a:p>
          <a:p>
            <a:endParaRPr lang="es-MX" sz="105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6587C45-0CE6-4E00-832C-776E0364DD5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5001" t="20060" r="24889" b="5251"/>
          <a:stretch/>
        </p:blipFill>
        <p:spPr>
          <a:xfrm>
            <a:off x="3048000" y="1364974"/>
            <a:ext cx="6109252" cy="507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492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8188" y="-73512"/>
            <a:ext cx="12250188" cy="6931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75" y="283964"/>
            <a:ext cx="2785101" cy="620142"/>
          </a:xfrm>
          <a:prstGeom prst="rect">
            <a:avLst/>
          </a:prstGeom>
        </p:spPr>
      </p:pic>
      <p:pic>
        <p:nvPicPr>
          <p:cNvPr id="4" name="Imagen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06545" y="60603"/>
            <a:ext cx="4028942" cy="912875"/>
          </a:xfrm>
          <a:prstGeom prst="rect">
            <a:avLst/>
          </a:prstGeom>
        </p:spPr>
      </p:pic>
      <p:pic>
        <p:nvPicPr>
          <p:cNvPr id="5" name="9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429" y="60603"/>
            <a:ext cx="1169055" cy="916507"/>
          </a:xfrm>
          <a:prstGeom prst="rect">
            <a:avLst/>
          </a:prstGeom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1163006" y="2036397"/>
            <a:ext cx="9685103" cy="4607202"/>
          </a:xfrm>
          <a:prstGeom prst="rect">
            <a:avLst/>
          </a:prstGeom>
        </p:spPr>
        <p:txBody>
          <a:bodyPr numCol="1"/>
          <a:lstStyle/>
          <a:p>
            <a:pPr marL="457200" lvl="0" indent="-457200" algn="just">
              <a:buFont typeface="+mj-lt"/>
              <a:buAutoNum type="arabicPeriod"/>
            </a:pPr>
            <a:r>
              <a:rPr lang="es-MX" sz="2400" dirty="0"/>
              <a:t>Nombre y objetivo del proyecto.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sz="2400" dirty="0"/>
              <a:t>Delimitación.</a:t>
            </a:r>
            <a:r>
              <a:rPr lang="es-MX" sz="2400" b="1" dirty="0"/>
              <a:t> </a:t>
            </a:r>
            <a:endParaRPr lang="es-MX" sz="2400" dirty="0"/>
          </a:p>
          <a:p>
            <a:pPr marL="457200" lvl="0" indent="-457200" algn="just">
              <a:buFont typeface="+mj-lt"/>
              <a:buAutoNum type="arabicPeriod"/>
            </a:pPr>
            <a:r>
              <a:rPr lang="es-MX" sz="2400" dirty="0"/>
              <a:t>Objetivos.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es-MX" sz="2400" dirty="0"/>
              <a:t>Justificación.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es-MX" sz="2400" dirty="0"/>
              <a:t>Cronograma preliminar de actividades.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es-MX" sz="2400" dirty="0"/>
              <a:t>Descripción detallada de las actividades.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es-MX" sz="2400" dirty="0"/>
              <a:t>Lugar donde se realizará el proyecto.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es-MX" sz="2400" dirty="0"/>
              <a:t>Información sobre la empresa, organismo o dependencia para la que se desarrollará el proyecto.</a:t>
            </a:r>
          </a:p>
          <a:p>
            <a:pPr marL="457200" lvl="0" indent="-457200" algn="just">
              <a:buFont typeface="+mj-lt"/>
              <a:buAutoNum type="arabicPeriod"/>
            </a:pPr>
            <a:endParaRPr lang="es-MX" sz="2400" dirty="0"/>
          </a:p>
          <a:p>
            <a:pPr marL="457200" lvl="0" indent="-457200">
              <a:buFont typeface="+mj-lt"/>
              <a:buAutoNum type="arabicPeriod"/>
            </a:pPr>
            <a:endParaRPr lang="es-MX" sz="2400" dirty="0"/>
          </a:p>
          <a:p>
            <a:pPr marL="457200" lvl="0" indent="-457200">
              <a:buFont typeface="+mj-lt"/>
              <a:buAutoNum type="arabicPeriod"/>
            </a:pPr>
            <a:endParaRPr lang="es-MX" sz="2400" dirty="0"/>
          </a:p>
          <a:p>
            <a:pPr marL="457200" lvl="0" indent="-457200">
              <a:buFont typeface="+mj-lt"/>
              <a:buAutoNum type="arabicPeriod"/>
            </a:pPr>
            <a:endParaRPr lang="es-MX" sz="2400" dirty="0"/>
          </a:p>
          <a:p>
            <a:pPr marL="457200" lvl="0" indent="-457200">
              <a:buFont typeface="+mj-lt"/>
              <a:buAutoNum type="arabicPeriod"/>
            </a:pPr>
            <a:endParaRPr lang="es-MX" sz="2400" dirty="0"/>
          </a:p>
          <a:p>
            <a:pPr algn="just"/>
            <a:endParaRPr lang="es-MX" sz="24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806335" y="904106"/>
            <a:ext cx="10316094" cy="101613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>
                <a:solidFill>
                  <a:schemeClr val="tx1"/>
                </a:solidFill>
              </a:rPr>
              <a:t>Estructura del Reporte Preliminar ANTEPROYECTO</a:t>
            </a:r>
          </a:p>
        </p:txBody>
      </p:sp>
    </p:spTree>
    <p:extLst>
      <p:ext uri="{BB962C8B-B14F-4D97-AF65-F5344CB8AC3E}">
        <p14:creationId xmlns:p14="http://schemas.microsoft.com/office/powerpoint/2010/main" val="4068047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73512"/>
            <a:ext cx="12192000" cy="6931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75" y="283964"/>
            <a:ext cx="2785101" cy="620142"/>
          </a:xfrm>
          <a:prstGeom prst="rect">
            <a:avLst/>
          </a:prstGeom>
        </p:spPr>
      </p:pic>
      <p:pic>
        <p:nvPicPr>
          <p:cNvPr id="4" name="Imagen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06545" y="60603"/>
            <a:ext cx="4028942" cy="912875"/>
          </a:xfrm>
          <a:prstGeom prst="rect">
            <a:avLst/>
          </a:prstGeom>
        </p:spPr>
      </p:pic>
      <p:pic>
        <p:nvPicPr>
          <p:cNvPr id="5" name="9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429" y="60603"/>
            <a:ext cx="1169055" cy="916507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282310" y="1644104"/>
            <a:ext cx="116273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b="1" dirty="0"/>
              <a:t>El Anteproyecto se entregará al Jefe(a) del Depto. Académico correspondiente a la carrera: </a:t>
            </a:r>
          </a:p>
        </p:txBody>
      </p:sp>
      <p:graphicFrame>
        <p:nvGraphicFramePr>
          <p:cNvPr id="8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99643"/>
              </p:ext>
            </p:extLst>
          </p:nvPr>
        </p:nvGraphicFramePr>
        <p:xfrm>
          <a:off x="1350817" y="2477025"/>
          <a:ext cx="9080884" cy="40097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40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40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048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MX" sz="2400" b="1" u="sng" dirty="0"/>
                        <a:t>INGENIERÍA EN LOGÍSTICA</a:t>
                      </a:r>
                    </a:p>
                    <a:p>
                      <a:pPr marL="0" lvl="0" indent="0" algn="ctr">
                        <a:buFont typeface="Arial" pitchFamily="34" charset="0"/>
                        <a:buNone/>
                      </a:pPr>
                      <a:endParaRPr lang="es-MX" sz="2000" b="1" dirty="0"/>
                    </a:p>
                    <a:p>
                      <a:pPr marL="0" lvl="0" indent="0" algn="ctr">
                        <a:buFont typeface="Arial" pitchFamily="34" charset="0"/>
                        <a:buNone/>
                      </a:pPr>
                      <a:r>
                        <a:rPr lang="es-MX" sz="2000" b="1" dirty="0"/>
                        <a:t>Depto. de Ciencias Básicas</a:t>
                      </a:r>
                    </a:p>
                    <a:p>
                      <a:pPr algn="ctr"/>
                      <a:r>
                        <a:rPr lang="es-MX" sz="2000" dirty="0"/>
                        <a:t>Quím. Enrique </a:t>
                      </a:r>
                      <a:r>
                        <a:rPr lang="es-MX" sz="2000" dirty="0" err="1"/>
                        <a:t>Cañeda</a:t>
                      </a:r>
                      <a:r>
                        <a:rPr lang="es-MX" sz="2000" dirty="0"/>
                        <a:t> Guzmán.</a:t>
                      </a:r>
                    </a:p>
                    <a:p>
                      <a:pPr algn="ctr"/>
                      <a:r>
                        <a:rPr lang="es-MX" sz="2000" dirty="0">
                          <a:hlinkClick r:id="rId7"/>
                        </a:rPr>
                        <a:t>cbas_iztapalapa2@tecnm.mx</a:t>
                      </a:r>
                      <a:r>
                        <a:rPr lang="es-MX" sz="2000" dirty="0"/>
                        <a:t> </a:t>
                      </a:r>
                    </a:p>
                    <a:p>
                      <a:pPr algn="ctr"/>
                      <a:endParaRPr lang="es-E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Font typeface="Arial" pitchFamily="34" charset="0"/>
                        <a:buNone/>
                      </a:pPr>
                      <a:r>
                        <a:rPr lang="es-MX" sz="2400" b="1" u="sng" dirty="0"/>
                        <a:t>INGENIERÍA</a:t>
                      </a:r>
                      <a:r>
                        <a:rPr lang="es-MX" sz="2400" b="1" u="sng" baseline="0" dirty="0"/>
                        <a:t> EN </a:t>
                      </a:r>
                      <a:r>
                        <a:rPr lang="es-MX" sz="2400" b="1" u="sng" baseline="0" dirty="0" err="1"/>
                        <a:t>TIC´s</a:t>
                      </a:r>
                      <a:endParaRPr lang="es-MX" sz="2400" b="1" u="sng" baseline="0" dirty="0"/>
                    </a:p>
                    <a:p>
                      <a:pPr marL="0" lvl="0" indent="0" algn="ctr">
                        <a:buFont typeface="Arial" pitchFamily="34" charset="0"/>
                        <a:buNone/>
                      </a:pPr>
                      <a:endParaRPr lang="es-MX" sz="2000" b="1" u="sng" baseline="0" dirty="0"/>
                    </a:p>
                    <a:p>
                      <a:pPr marL="0" lvl="0" indent="0" algn="ctr">
                        <a:buFont typeface="Arial" pitchFamily="34" charset="0"/>
                        <a:buNone/>
                      </a:pPr>
                      <a:r>
                        <a:rPr lang="es-MX" sz="1800" b="1" dirty="0"/>
                        <a:t>Depto. de Ingenierías</a:t>
                      </a:r>
                    </a:p>
                    <a:p>
                      <a:pPr algn="ctr"/>
                      <a:r>
                        <a:rPr lang="es-MX" sz="1800" dirty="0"/>
                        <a:t>Lic. María Vaca Parra. </a:t>
                      </a:r>
                    </a:p>
                    <a:p>
                      <a:pPr algn="ctr"/>
                      <a:r>
                        <a:rPr lang="es-ES" dirty="0">
                          <a:hlinkClick r:id="rId8"/>
                        </a:rPr>
                        <a:t>ing_iztapalapa2@tecnm.mx</a:t>
                      </a:r>
                      <a:r>
                        <a:rPr lang="es-ES" dirty="0"/>
                        <a:t>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4859">
                <a:tc gridSpan="2">
                  <a:txBody>
                    <a:bodyPr/>
                    <a:lstStyle/>
                    <a:p>
                      <a:pPr marL="0" lvl="0" indent="0" algn="ctr">
                        <a:buFont typeface="Arial" pitchFamily="34" charset="0"/>
                        <a:buNone/>
                      </a:pPr>
                      <a:r>
                        <a:rPr lang="es-MX" sz="2400" b="1" u="sng" dirty="0"/>
                        <a:t>INGENIERÍA EN ADMINISTRACIÓN </a:t>
                      </a:r>
                    </a:p>
                    <a:p>
                      <a:pPr marL="0" lvl="0" indent="0" algn="ctr">
                        <a:buFont typeface="Arial" pitchFamily="34" charset="0"/>
                        <a:buNone/>
                      </a:pPr>
                      <a:endParaRPr lang="es-MX" sz="2000" b="1" dirty="0"/>
                    </a:p>
                    <a:p>
                      <a:pPr marL="0" lvl="0" indent="0" algn="ctr">
                        <a:buFont typeface="Arial" pitchFamily="34" charset="0"/>
                        <a:buNone/>
                      </a:pPr>
                      <a:r>
                        <a:rPr lang="es-MX" sz="2000" b="1" dirty="0"/>
                        <a:t>Depto. de</a:t>
                      </a:r>
                      <a:r>
                        <a:rPr lang="es-MX" sz="2000" b="1" baseline="0" dirty="0"/>
                        <a:t> </a:t>
                      </a:r>
                      <a:r>
                        <a:rPr lang="es-MX" sz="2000" b="1" dirty="0"/>
                        <a:t>Ciencias Económico-Administrativas:</a:t>
                      </a:r>
                    </a:p>
                    <a:p>
                      <a:pPr algn="ctr"/>
                      <a:r>
                        <a:rPr lang="es-MX" sz="2000" dirty="0"/>
                        <a:t>Ing. Michel López Celaya. </a:t>
                      </a:r>
                    </a:p>
                    <a:p>
                      <a:pPr algn="ctr"/>
                      <a:r>
                        <a:rPr lang="es-MX" sz="2000" dirty="0">
                          <a:hlinkClick r:id="rId9"/>
                        </a:rPr>
                        <a:t>cead_iztapalapa2@tecnm.mx</a:t>
                      </a:r>
                      <a:r>
                        <a:rPr lang="es-MX" sz="2000" dirty="0"/>
                        <a:t>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Rectángulo redondeado 8"/>
          <p:cNvSpPr/>
          <p:nvPr/>
        </p:nvSpPr>
        <p:spPr>
          <a:xfrm>
            <a:off x="698269" y="973478"/>
            <a:ext cx="10484215" cy="6706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>
                <a:solidFill>
                  <a:schemeClr val="tx1"/>
                </a:solidFill>
              </a:rPr>
              <a:t>Estructura del Reporte Preliminar (ANTEPROYECTO)</a:t>
            </a:r>
          </a:p>
        </p:txBody>
      </p:sp>
    </p:spTree>
    <p:extLst>
      <p:ext uri="{BB962C8B-B14F-4D97-AF65-F5344CB8AC3E}">
        <p14:creationId xmlns:p14="http://schemas.microsoft.com/office/powerpoint/2010/main" val="1084784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73512"/>
            <a:ext cx="12192000" cy="6931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75" y="283964"/>
            <a:ext cx="2785101" cy="620142"/>
          </a:xfrm>
          <a:prstGeom prst="rect">
            <a:avLst/>
          </a:prstGeom>
        </p:spPr>
      </p:pic>
      <p:pic>
        <p:nvPicPr>
          <p:cNvPr id="4" name="Imagen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06545" y="60603"/>
            <a:ext cx="4028942" cy="912875"/>
          </a:xfrm>
          <a:prstGeom prst="rect">
            <a:avLst/>
          </a:prstGeom>
        </p:spPr>
      </p:pic>
      <p:pic>
        <p:nvPicPr>
          <p:cNvPr id="5" name="9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429" y="60603"/>
            <a:ext cx="1169055" cy="916507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1517073" y="1484784"/>
            <a:ext cx="8496356" cy="53732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10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944527"/>
              </p:ext>
            </p:extLst>
          </p:nvPr>
        </p:nvGraphicFramePr>
        <p:xfrm>
          <a:off x="1683327" y="1583978"/>
          <a:ext cx="8136904" cy="5223088"/>
        </p:xfrm>
        <a:graphic>
          <a:graphicData uri="http://schemas.openxmlformats.org/drawingml/2006/table">
            <a:tbl>
              <a:tblPr firstRow="1" firstCol="1" bandRow="1"/>
              <a:tblGrid>
                <a:gridCol w="17419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4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7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Preliminares</a:t>
                      </a:r>
                      <a:endParaRPr lang="es-MX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11" marR="284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1. Portada.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2. Agradecimientos.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3. Resumen.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4. Índice.</a:t>
                      </a:r>
                    </a:p>
                  </a:txBody>
                  <a:tcPr marL="28411" marR="284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87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Generalidades del proyecto</a:t>
                      </a:r>
                      <a:endParaRPr lang="es-MX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11" marR="284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5. Introducción.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6. Descripción de la empresa u organización y del puesto o área del trabajo el estudiante.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7. Problemas a resolver, priorizándolos.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8. Objetivos (General y Específicos).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9. Justificación.</a:t>
                      </a:r>
                    </a:p>
                  </a:txBody>
                  <a:tcPr marL="28411" marR="284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3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Marco teórico</a:t>
                      </a:r>
                      <a:endParaRPr lang="es-MX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11" marR="284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10. Marco Teórico (fundamentos teóricos).</a:t>
                      </a:r>
                    </a:p>
                  </a:txBody>
                  <a:tcPr marL="28411" marR="284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3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Desarrollo</a:t>
                      </a:r>
                      <a:endParaRPr lang="es-MX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11" marR="284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11. Procedimiento y descripción de las actividades realizadas.</a:t>
                      </a:r>
                    </a:p>
                  </a:txBody>
                  <a:tcPr marL="28411" marR="284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89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Resultados</a:t>
                      </a:r>
                      <a:endParaRPr lang="es-MX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11" marR="284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12. Resultados, planos, gráficas, prototipos, manuales, programas, análisis estadísticos, modelos matemáticos, simulaciones, normatividades, regulaciones y restricciones, entre otros. Solo para proyectos que por su naturaleza lo requieran: estudio de mercado, estudio técnico y estudio económico.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13. Actividades Sociales realizadas en la empresa u organización (si es el caso).</a:t>
                      </a:r>
                    </a:p>
                  </a:txBody>
                  <a:tcPr marL="28411" marR="284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95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Conclusiones</a:t>
                      </a:r>
                      <a:endParaRPr lang="es-MX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11" marR="284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14. Conclusiones de Proyecto, recomendaciones y experiencia personal profesional adquirida.</a:t>
                      </a:r>
                    </a:p>
                  </a:txBody>
                  <a:tcPr marL="28411" marR="284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1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Competencias desarrolladas</a:t>
                      </a:r>
                      <a:endParaRPr lang="es-MX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11" marR="284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15. Competencias desarrolladas y/o aplicadas.</a:t>
                      </a:r>
                    </a:p>
                  </a:txBody>
                  <a:tcPr marL="28411" marR="284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1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Fuentes de información</a:t>
                      </a:r>
                      <a:endParaRPr lang="es-MX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11" marR="284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16. Fuentes de información</a:t>
                      </a:r>
                    </a:p>
                  </a:txBody>
                  <a:tcPr marL="28411" marR="284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79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Anexos</a:t>
                      </a:r>
                      <a:endParaRPr lang="es-MX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11" marR="284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17. Anexos (carta de autorización por parte de la empresa u organización para la titulación y otros si son necesario).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18. Registros de Productos (patentes, derechos de autor, compra-venta del proyecto, etc.).</a:t>
                      </a:r>
                    </a:p>
                  </a:txBody>
                  <a:tcPr marL="28411" marR="284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Rectángulo redondeado 6"/>
          <p:cNvSpPr/>
          <p:nvPr/>
        </p:nvSpPr>
        <p:spPr>
          <a:xfrm>
            <a:off x="185530" y="764771"/>
            <a:ext cx="10654748" cy="7200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>
                <a:solidFill>
                  <a:schemeClr val="tx1"/>
                </a:solidFill>
              </a:rPr>
              <a:t>ESTRUCTURA DEL INFORME TÉCNICO DE RESIDENCIAS PROFESIONALES </a:t>
            </a:r>
          </a:p>
        </p:txBody>
      </p:sp>
    </p:spTree>
    <p:extLst>
      <p:ext uri="{BB962C8B-B14F-4D97-AF65-F5344CB8AC3E}">
        <p14:creationId xmlns:p14="http://schemas.microsoft.com/office/powerpoint/2010/main" val="686835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73512"/>
            <a:ext cx="12192000" cy="6931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75" y="283964"/>
            <a:ext cx="2785101" cy="620142"/>
          </a:xfrm>
          <a:prstGeom prst="rect">
            <a:avLst/>
          </a:prstGeom>
        </p:spPr>
      </p:pic>
      <p:pic>
        <p:nvPicPr>
          <p:cNvPr id="4" name="Imagen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06545" y="60603"/>
            <a:ext cx="4028942" cy="912875"/>
          </a:xfrm>
          <a:prstGeom prst="rect">
            <a:avLst/>
          </a:prstGeom>
        </p:spPr>
      </p:pic>
      <p:pic>
        <p:nvPicPr>
          <p:cNvPr id="5" name="9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429" y="60603"/>
            <a:ext cx="1169055" cy="916507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460375" y="1605710"/>
            <a:ext cx="109312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spcBef>
                <a:spcPct val="0"/>
              </a:spcBef>
              <a:defRPr/>
            </a:pPr>
            <a:endParaRPr lang="es-MX" sz="2800" b="1" dirty="0">
              <a:solidFill>
                <a:srgbClr val="FF00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800" b="1" dirty="0"/>
              <a:t>Se entrega el Reporte </a:t>
            </a:r>
            <a:r>
              <a:rPr lang="es-ES" sz="2800" dirty="0"/>
              <a:t>de Residencia Profesional en formato digital al </a:t>
            </a:r>
            <a:r>
              <a:rPr lang="es-ES" sz="2800" u="sng" dirty="0"/>
              <a:t>Depto. Académico</a:t>
            </a:r>
            <a:r>
              <a:rPr lang="es-ES" sz="2800" dirty="0"/>
              <a:t> correspondiente a cada carrera.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8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800" dirty="0"/>
              <a:t>Se tenga la </a:t>
            </a:r>
            <a:r>
              <a:rPr lang="es-ES" sz="2800" b="1" dirty="0"/>
              <a:t>Constancia de Liberación </a:t>
            </a:r>
            <a:r>
              <a:rPr lang="es-ES" sz="2800" dirty="0"/>
              <a:t>de la Residencia Profesional emitida por el </a:t>
            </a:r>
            <a:r>
              <a:rPr lang="es-ES" sz="2800" u="sng" dirty="0"/>
              <a:t>depto. de Servicios Escolares</a:t>
            </a:r>
            <a:r>
              <a:rPr lang="es-ES" sz="2800" dirty="0"/>
              <a:t>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800" b="1" dirty="0"/>
              <a:t>Carta de Término</a:t>
            </a:r>
            <a:r>
              <a:rPr lang="es-ES" sz="2800" dirty="0"/>
              <a:t> de Residencia Profesional emitida por la </a:t>
            </a:r>
            <a:r>
              <a:rPr lang="es-ES" sz="2800" b="1" dirty="0"/>
              <a:t>empresa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8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800" b="1" dirty="0"/>
              <a:t>Informe Técnico</a:t>
            </a:r>
            <a:r>
              <a:rPr lang="es-ES" sz="2800" dirty="0"/>
              <a:t> de Residencia Profesional en </a:t>
            </a:r>
            <a:r>
              <a:rPr lang="es-ES" sz="2800" b="1" dirty="0"/>
              <a:t>digital</a:t>
            </a:r>
            <a:r>
              <a:rPr lang="es-ES" sz="2800" dirty="0"/>
              <a:t> entregado al </a:t>
            </a:r>
            <a:r>
              <a:rPr lang="es-ES" sz="2800" u="sng" dirty="0"/>
              <a:t>Depto. de División de Estudios Profesionales</a:t>
            </a:r>
            <a:r>
              <a:rPr lang="es-ES" sz="2800" dirty="0"/>
              <a:t>.</a:t>
            </a:r>
          </a:p>
        </p:txBody>
      </p:sp>
      <p:sp>
        <p:nvSpPr>
          <p:cNvPr id="8" name="Rectángulo redondeado 7"/>
          <p:cNvSpPr/>
          <p:nvPr/>
        </p:nvSpPr>
        <p:spPr>
          <a:xfrm>
            <a:off x="540327" y="1172095"/>
            <a:ext cx="10851284" cy="80633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>
                <a:solidFill>
                  <a:schemeClr val="tx1"/>
                </a:solidFill>
              </a:rPr>
              <a:t>Se considera una Residencia Profesional concluida, cuando: </a:t>
            </a:r>
          </a:p>
        </p:txBody>
      </p:sp>
    </p:spTree>
    <p:extLst>
      <p:ext uri="{BB962C8B-B14F-4D97-AF65-F5344CB8AC3E}">
        <p14:creationId xmlns:p14="http://schemas.microsoft.com/office/powerpoint/2010/main" val="2387375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73512"/>
            <a:ext cx="12192000" cy="6931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75" y="283964"/>
            <a:ext cx="2785101" cy="620142"/>
          </a:xfrm>
          <a:prstGeom prst="rect">
            <a:avLst/>
          </a:prstGeom>
        </p:spPr>
      </p:pic>
      <p:pic>
        <p:nvPicPr>
          <p:cNvPr id="4" name="Imagen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06545" y="60603"/>
            <a:ext cx="4028942" cy="912875"/>
          </a:xfrm>
          <a:prstGeom prst="rect">
            <a:avLst/>
          </a:prstGeom>
        </p:spPr>
      </p:pic>
      <p:pic>
        <p:nvPicPr>
          <p:cNvPr id="5" name="9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429" y="60603"/>
            <a:ext cx="1169055" cy="916507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160954" y="1949355"/>
            <a:ext cx="987009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spcBef>
                <a:spcPct val="0"/>
              </a:spcBef>
              <a:defRPr/>
            </a:pPr>
            <a:endParaRPr lang="es-MX" b="1" dirty="0">
              <a:solidFill>
                <a:srgbClr val="FF0000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s-ES" sz="3200" dirty="0"/>
              <a:t>Resultado de los dos reportes de evaluación y seguimiento (formato con terminación 08)</a:t>
            </a:r>
          </a:p>
          <a:p>
            <a:pPr marL="457200" indent="-457200" algn="just">
              <a:buFont typeface="+mj-lt"/>
              <a:buAutoNum type="arabicPeriod"/>
            </a:pPr>
            <a:endParaRPr lang="es-ES" sz="3200" dirty="0"/>
          </a:p>
          <a:p>
            <a:pPr marL="457200" indent="-457200" algn="just">
              <a:buFont typeface="+mj-lt"/>
              <a:buAutoNum type="arabicPeriod"/>
            </a:pPr>
            <a:endParaRPr lang="es-ES" sz="3200" dirty="0"/>
          </a:p>
          <a:p>
            <a:pPr marL="457200" indent="-457200" algn="just">
              <a:buFont typeface="+mj-lt"/>
              <a:buAutoNum type="arabicPeriod"/>
            </a:pPr>
            <a:r>
              <a:rPr lang="es-ES" sz="3200" dirty="0"/>
              <a:t>Resultado obtenido en el formato de evaluación del reporte de Residencia Profesional (formato con terminación 09)</a:t>
            </a:r>
            <a:endParaRPr lang="es-MX" sz="3200" dirty="0"/>
          </a:p>
        </p:txBody>
      </p:sp>
      <p:sp>
        <p:nvSpPr>
          <p:cNvPr id="8" name="Rectángulo redondeado 7"/>
          <p:cNvSpPr/>
          <p:nvPr/>
        </p:nvSpPr>
        <p:spPr>
          <a:xfrm>
            <a:off x="681644" y="1105593"/>
            <a:ext cx="10781607" cy="8437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>
                <a:solidFill>
                  <a:schemeClr val="tx1"/>
                </a:solidFill>
              </a:rPr>
              <a:t>¿Cómo se acredita una Residencia Profesional?</a:t>
            </a:r>
          </a:p>
        </p:txBody>
      </p:sp>
    </p:spTree>
    <p:extLst>
      <p:ext uri="{BB962C8B-B14F-4D97-AF65-F5344CB8AC3E}">
        <p14:creationId xmlns:p14="http://schemas.microsoft.com/office/powerpoint/2010/main" val="3497296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73512"/>
            <a:ext cx="12191999" cy="6931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75" y="283964"/>
            <a:ext cx="2785101" cy="620142"/>
          </a:xfrm>
          <a:prstGeom prst="rect">
            <a:avLst/>
          </a:prstGeom>
        </p:spPr>
      </p:pic>
      <p:pic>
        <p:nvPicPr>
          <p:cNvPr id="4" name="Imagen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06545" y="60603"/>
            <a:ext cx="4028942" cy="912875"/>
          </a:xfrm>
          <a:prstGeom prst="rect">
            <a:avLst/>
          </a:prstGeom>
        </p:spPr>
      </p:pic>
      <p:pic>
        <p:nvPicPr>
          <p:cNvPr id="5" name="9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429" y="60603"/>
            <a:ext cx="1169055" cy="91650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7"/>
          <a:srcRect b="4332"/>
          <a:stretch/>
        </p:blipFill>
        <p:spPr>
          <a:xfrm>
            <a:off x="0" y="1484785"/>
            <a:ext cx="12192000" cy="5373214"/>
          </a:xfrm>
          <a:prstGeom prst="rect">
            <a:avLst/>
          </a:prstGeom>
        </p:spPr>
      </p:pic>
      <p:sp>
        <p:nvSpPr>
          <p:cNvPr id="8" name="Rectángulo redondeado 7"/>
          <p:cNvSpPr/>
          <p:nvPr/>
        </p:nvSpPr>
        <p:spPr>
          <a:xfrm>
            <a:off x="1620982" y="904106"/>
            <a:ext cx="8478982" cy="58067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>
                <a:solidFill>
                  <a:schemeClr val="tx1"/>
                </a:solidFill>
              </a:rPr>
              <a:t>       ¿Dónde se obtienen los FORMATOS?</a:t>
            </a:r>
          </a:p>
        </p:txBody>
      </p:sp>
    </p:spTree>
    <p:extLst>
      <p:ext uri="{BB962C8B-B14F-4D97-AF65-F5344CB8AC3E}">
        <p14:creationId xmlns:p14="http://schemas.microsoft.com/office/powerpoint/2010/main" val="38541733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73512"/>
            <a:ext cx="12192000" cy="6931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75" y="283964"/>
            <a:ext cx="2785101" cy="620142"/>
          </a:xfrm>
          <a:prstGeom prst="rect">
            <a:avLst/>
          </a:prstGeom>
        </p:spPr>
      </p:pic>
      <p:pic>
        <p:nvPicPr>
          <p:cNvPr id="4" name="Imagen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06545" y="60603"/>
            <a:ext cx="4028942" cy="912875"/>
          </a:xfrm>
          <a:prstGeom prst="rect">
            <a:avLst/>
          </a:prstGeom>
        </p:spPr>
      </p:pic>
      <p:pic>
        <p:nvPicPr>
          <p:cNvPr id="5" name="9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429" y="60603"/>
            <a:ext cx="1169055" cy="91650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7"/>
          <a:srcRect b="3930"/>
          <a:stretch/>
        </p:blipFill>
        <p:spPr>
          <a:xfrm>
            <a:off x="1" y="1484784"/>
            <a:ext cx="12192000" cy="5373216"/>
          </a:xfrm>
          <a:prstGeom prst="rect">
            <a:avLst/>
          </a:prstGeom>
        </p:spPr>
      </p:pic>
      <p:sp>
        <p:nvSpPr>
          <p:cNvPr id="7" name="Rectángulo redondeado 6"/>
          <p:cNvSpPr/>
          <p:nvPr/>
        </p:nvSpPr>
        <p:spPr>
          <a:xfrm>
            <a:off x="1454727" y="904106"/>
            <a:ext cx="8728364" cy="5806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>
                <a:solidFill>
                  <a:schemeClr val="tx1"/>
                </a:solidFill>
              </a:rPr>
              <a:t>¿Dónde se obtienen los FORMATOS?</a:t>
            </a:r>
          </a:p>
        </p:txBody>
      </p:sp>
    </p:spTree>
    <p:extLst>
      <p:ext uri="{BB962C8B-B14F-4D97-AF65-F5344CB8AC3E}">
        <p14:creationId xmlns:p14="http://schemas.microsoft.com/office/powerpoint/2010/main" val="6041042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73512"/>
            <a:ext cx="12192000" cy="6931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263" y="272023"/>
            <a:ext cx="2785101" cy="620142"/>
          </a:xfrm>
          <a:prstGeom prst="rect">
            <a:avLst/>
          </a:prstGeom>
        </p:spPr>
      </p:pic>
      <p:pic>
        <p:nvPicPr>
          <p:cNvPr id="4" name="Imagen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20923" y="-20709"/>
            <a:ext cx="3749954" cy="849662"/>
          </a:xfrm>
          <a:prstGeom prst="rect">
            <a:avLst/>
          </a:prstGeom>
        </p:spPr>
      </p:pic>
      <p:pic>
        <p:nvPicPr>
          <p:cNvPr id="10" name="6 Imagen">
            <a:extLst>
              <a:ext uri="{FF2B5EF4-FFF2-40B4-BE49-F238E27FC236}">
                <a16:creationId xmlns:a16="http://schemas.microsoft.com/office/drawing/2014/main" id="{0CAADAC1-268D-4998-A71D-A584C74E3F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410" y="0"/>
            <a:ext cx="1293370" cy="1013967"/>
          </a:xfrm>
          <a:prstGeom prst="rect">
            <a:avLst/>
          </a:prstGeom>
        </p:spPr>
      </p:pic>
      <p:graphicFrame>
        <p:nvGraphicFramePr>
          <p:cNvPr id="11" name="16 Tabla">
            <a:extLst>
              <a:ext uri="{FF2B5EF4-FFF2-40B4-BE49-F238E27FC236}">
                <a16:creationId xmlns:a16="http://schemas.microsoft.com/office/drawing/2014/main" id="{43725F5D-4C84-4E7B-9940-E491C86FBF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2157666"/>
              </p:ext>
            </p:extLst>
          </p:nvPr>
        </p:nvGraphicFramePr>
        <p:xfrm>
          <a:off x="781049" y="373077"/>
          <a:ext cx="9175943" cy="641774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81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2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81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38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21001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4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5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 dirty="0">
                          <a:effectLst/>
                        </a:rPr>
                        <a:t>No. </a:t>
                      </a:r>
                      <a:endParaRPr lang="es-MX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 dirty="0">
                          <a:effectLst/>
                        </a:rPr>
                        <a:t>ACTIVIDAD</a:t>
                      </a:r>
                      <a:endParaRPr lang="es-MX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 dirty="0">
                          <a:effectLst/>
                        </a:rPr>
                        <a:t>FECHA DE ENTREGA</a:t>
                      </a:r>
                      <a:endParaRPr lang="es-MX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 dirty="0">
                          <a:effectLst/>
                        </a:rPr>
                        <a:t>DEPARTAMENTO</a:t>
                      </a:r>
                      <a:r>
                        <a:rPr lang="es-MX" sz="1400" b="1" baseline="0" dirty="0">
                          <a:effectLst/>
                        </a:rPr>
                        <a:t> </a:t>
                      </a:r>
                      <a:endParaRPr lang="es-MX" sz="14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2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</a:rPr>
                        <a:t>01</a:t>
                      </a:r>
                      <a:endParaRPr lang="es-MX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 dirty="0">
                          <a:effectLst/>
                        </a:rPr>
                        <a:t>Curso de Inducción</a:t>
                      </a:r>
                      <a:endParaRPr lang="es-MX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 dirty="0">
                          <a:effectLst/>
                        </a:rPr>
                        <a:t>20/ JULIO / 2020</a:t>
                      </a:r>
                      <a:endParaRPr lang="es-MX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 dirty="0">
                          <a:effectLst/>
                        </a:rPr>
                        <a:t>DGTyV</a:t>
                      </a:r>
                      <a:endParaRPr lang="es-MX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9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</a:rPr>
                        <a:t>02</a:t>
                      </a:r>
                      <a:endParaRPr lang="es-MX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1" dirty="0">
                          <a:effectLst/>
                        </a:rPr>
                        <a:t>Constancia de asistencia al Curso de Inducción</a:t>
                      </a:r>
                      <a:endParaRPr lang="es-MX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 dirty="0">
                          <a:effectLst/>
                        </a:rPr>
                        <a:t>27 /JULIO / 2020</a:t>
                      </a:r>
                      <a:endParaRPr lang="es-MX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 dirty="0">
                          <a:effectLst/>
                        </a:rPr>
                        <a:t>DGTyV</a:t>
                      </a:r>
                      <a:endParaRPr lang="es-MX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</a:rPr>
                        <a:t>03</a:t>
                      </a:r>
                      <a:endParaRPr lang="es-MX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1" dirty="0">
                          <a:effectLst/>
                        </a:rPr>
                        <a:t>Elaboración y Entrega de Carta</a:t>
                      </a:r>
                      <a:r>
                        <a:rPr lang="es-MX" sz="1400" b="1" baseline="0" dirty="0">
                          <a:effectLst/>
                        </a:rPr>
                        <a:t> </a:t>
                      </a:r>
                      <a:r>
                        <a:rPr lang="es-MX" sz="1400" b="1" dirty="0">
                          <a:effectLst/>
                        </a:rPr>
                        <a:t>Entrevista</a:t>
                      </a:r>
                      <a:endParaRPr lang="es-MX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 baseline="0" dirty="0">
                          <a:effectLst/>
                        </a:rPr>
                        <a:t>01 AL 25 SEPTIEMBRE 2020</a:t>
                      </a:r>
                      <a:endParaRPr lang="es-MX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 dirty="0">
                          <a:effectLst/>
                        </a:rPr>
                        <a:t>DGTyV</a:t>
                      </a:r>
                      <a:endParaRPr lang="es-MX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8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</a:rPr>
                        <a:t>04</a:t>
                      </a:r>
                      <a:endParaRPr lang="es-MX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1" dirty="0">
                          <a:effectLst/>
                        </a:rPr>
                        <a:t>Recepción</a:t>
                      </a:r>
                      <a:r>
                        <a:rPr lang="es-MX" sz="1400" b="1" baseline="0" dirty="0">
                          <a:effectLst/>
                        </a:rPr>
                        <a:t> de Anteproyectos TecNM-AC-PO-004-A02</a:t>
                      </a:r>
                      <a:endParaRPr lang="es-MX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 dirty="0">
                          <a:effectLst/>
                        </a:rPr>
                        <a:t>07 AL 25 /SEPTIEMBRE 2020</a:t>
                      </a:r>
                      <a:endParaRPr lang="es-MX" sz="14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 dirty="0">
                          <a:effectLst/>
                        </a:rPr>
                        <a:t>JEFES ACADÉMICOS</a:t>
                      </a:r>
                      <a:endParaRPr lang="es-MX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MX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Evaluación de Reportes Preliminares (anteproyectos) por parte de las Academias de cada carrera.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 05 al 09 de OCTUBRE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Academias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97539554"/>
                  </a:ext>
                </a:extLst>
              </a:tr>
              <a:tr h="65482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MX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Publicación de resultados de los Reportes Preliminares (anteproyectos) de Residencias Profesionales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1a de OCTUBRE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JEFES ACADÉMICOS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17907847"/>
                  </a:ext>
                </a:extLst>
              </a:tr>
              <a:tr h="47513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MX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1" dirty="0">
                          <a:effectLst/>
                        </a:rPr>
                        <a:t>Recepción de documentos</a:t>
                      </a:r>
                      <a:r>
                        <a:rPr lang="es-MX" sz="1400" b="1" baseline="0" dirty="0">
                          <a:effectLst/>
                        </a:rPr>
                        <a:t> para </a:t>
                      </a:r>
                      <a:r>
                        <a:rPr lang="es-MX" sz="1400" b="1" dirty="0">
                          <a:effectLst/>
                        </a:rPr>
                        <a:t>Apertura</a:t>
                      </a:r>
                      <a:r>
                        <a:rPr lang="es-MX" sz="1400" b="1" baseline="0" dirty="0">
                          <a:effectLst/>
                        </a:rPr>
                        <a:t> de Expediente de Residencias Profesionales</a:t>
                      </a:r>
                      <a:endParaRPr lang="es-MX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 dirty="0">
                          <a:effectLst/>
                        </a:rPr>
                        <a:t>Del 20 OCTUBRE al 06 de NOVIEMBRE DE 2020</a:t>
                      </a:r>
                      <a:endParaRPr lang="es-MX" sz="14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 dirty="0">
                          <a:effectLst/>
                        </a:rPr>
                        <a:t>DIV. ESTUDIOS PROFESIONALES</a:t>
                      </a:r>
                      <a:endParaRPr lang="es-MX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83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</a:rPr>
                        <a:t>08</a:t>
                      </a:r>
                      <a:endParaRPr lang="es-MX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1" dirty="0">
                          <a:effectLst/>
                        </a:rPr>
                        <a:t>Elaboración y Entrega de Carta de Presentación del Estudiante y Agradecimiento TecNM-AC-PO-004-03.</a:t>
                      </a:r>
                      <a:endParaRPr lang="es-MX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 dirty="0">
                          <a:effectLst/>
                        </a:rPr>
                        <a:t>20</a:t>
                      </a:r>
                      <a:r>
                        <a:rPr lang="es-MX" sz="1400" b="1" baseline="0" dirty="0">
                          <a:effectLst/>
                        </a:rPr>
                        <a:t> </a:t>
                      </a:r>
                      <a:r>
                        <a:rPr lang="es-MX" sz="1400" b="1" baseline="0">
                          <a:effectLst/>
                        </a:rPr>
                        <a:t>de OCTUBRE AL</a:t>
                      </a:r>
                      <a:r>
                        <a:rPr lang="es-MX" sz="1400" b="1">
                          <a:effectLst/>
                        </a:rPr>
                        <a:t>  06</a:t>
                      </a:r>
                      <a:r>
                        <a:rPr lang="es-MX" sz="1400" b="1" baseline="0">
                          <a:effectLst/>
                        </a:rPr>
                        <a:t> DE NOVIEMBRE </a:t>
                      </a:r>
                      <a:r>
                        <a:rPr lang="es-MX" sz="1400" b="1">
                          <a:effectLst/>
                        </a:rPr>
                        <a:t>2020</a:t>
                      </a:r>
                      <a:endParaRPr lang="es-MX" sz="14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>
                          <a:effectLst/>
                        </a:rPr>
                        <a:t>DGTyV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MX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</a:rPr>
                        <a:t>09</a:t>
                      </a:r>
                      <a:endParaRPr lang="es-MX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1" dirty="0">
                          <a:effectLst/>
                        </a:rPr>
                        <a:t>Recepción Carta de Aceptación emitida</a:t>
                      </a:r>
                      <a:r>
                        <a:rPr lang="es-MX" sz="1400" b="1" baseline="0" dirty="0">
                          <a:effectLst/>
                        </a:rPr>
                        <a:t> por la d</a:t>
                      </a:r>
                      <a:r>
                        <a:rPr lang="es-MX" sz="1400" b="1" dirty="0">
                          <a:effectLst/>
                        </a:rPr>
                        <a:t>ependencia o empresa.</a:t>
                      </a:r>
                      <a:endParaRPr lang="es-MX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 dirty="0">
                          <a:effectLst/>
                        </a:rPr>
                        <a:t>05 días hábiles después entregar Carta de Presentación.</a:t>
                      </a:r>
                      <a:endParaRPr lang="es-MX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err="1">
                          <a:effectLst/>
                        </a:rPr>
                        <a:t>DGTyV</a:t>
                      </a:r>
                      <a:endParaRPr lang="es-MX" sz="1400" b="1" dirty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>
                          <a:effectLst/>
                        </a:rPr>
                        <a:t>DIV. ESTUDIOS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MX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548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1" dirty="0">
                          <a:effectLst/>
                        </a:rPr>
                        <a:t>Recepción de Carta de Término emitida</a:t>
                      </a:r>
                      <a:r>
                        <a:rPr lang="es-MX" sz="1400" b="1" baseline="0" dirty="0">
                          <a:effectLst/>
                        </a:rPr>
                        <a:t> por la d</a:t>
                      </a:r>
                      <a:r>
                        <a:rPr lang="es-MX" sz="1400" b="1" dirty="0">
                          <a:effectLst/>
                        </a:rPr>
                        <a:t>ependencia o empresa. </a:t>
                      </a:r>
                      <a:endParaRPr lang="es-MX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 dirty="0">
                          <a:effectLst/>
                        </a:rPr>
                        <a:t>15 días </a:t>
                      </a:r>
                      <a:r>
                        <a:rPr lang="es-MX" sz="1400" b="1" baseline="0" dirty="0">
                          <a:effectLst/>
                        </a:rPr>
                        <a:t> naturales</a:t>
                      </a:r>
                      <a:r>
                        <a:rPr lang="es-MX" sz="1400" b="1" dirty="0">
                          <a:effectLst/>
                        </a:rPr>
                        <a:t> a partir de la fecha que concluye actividades de Residencia Profesional.</a:t>
                      </a:r>
                      <a:endParaRPr lang="es-MX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>
                          <a:effectLst/>
                        </a:rPr>
                        <a:t>DGTyV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>
                          <a:effectLst/>
                        </a:rPr>
                        <a:t>DIV. ESTUDIOS</a:t>
                      </a:r>
                      <a:endParaRPr lang="es-MX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Rectángulo redondeado 4"/>
          <p:cNvSpPr/>
          <p:nvPr/>
        </p:nvSpPr>
        <p:spPr>
          <a:xfrm>
            <a:off x="638175" y="721430"/>
            <a:ext cx="9429749" cy="8496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PROGRAMA DE RESIDENCIA PROFESIONAL        </a:t>
            </a:r>
          </a:p>
          <a:p>
            <a:pPr algn="ctr"/>
            <a:r>
              <a:rPr lang="es-MX" b="1" dirty="0">
                <a:solidFill>
                  <a:schemeClr val="tx1"/>
                </a:solidFill>
              </a:rPr>
              <a:t>Agosto- Diciembre 2020</a:t>
            </a:r>
          </a:p>
        </p:txBody>
      </p:sp>
    </p:spTree>
    <p:extLst>
      <p:ext uri="{BB962C8B-B14F-4D97-AF65-F5344CB8AC3E}">
        <p14:creationId xmlns:p14="http://schemas.microsoft.com/office/powerpoint/2010/main" val="4225759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73512"/>
            <a:ext cx="12269585" cy="6931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" name="8 Rectángulo"/>
          <p:cNvSpPr/>
          <p:nvPr/>
        </p:nvSpPr>
        <p:spPr>
          <a:xfrm>
            <a:off x="460375" y="979393"/>
            <a:ext cx="84715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200" b="1" dirty="0"/>
              <a:t>                          ¿Qué es la Residencia Profesional?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75" y="283964"/>
            <a:ext cx="2785101" cy="620142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429" y="60603"/>
            <a:ext cx="1169055" cy="916507"/>
          </a:xfrm>
          <a:prstGeom prst="rect">
            <a:avLst/>
          </a:prstGeom>
        </p:spPr>
      </p:pic>
      <p:pic>
        <p:nvPicPr>
          <p:cNvPr id="12" name="Imagen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06545" y="60603"/>
            <a:ext cx="4028942" cy="912875"/>
          </a:xfrm>
          <a:prstGeom prst="rect">
            <a:avLst/>
          </a:prstGeom>
        </p:spPr>
      </p:pic>
      <p:sp>
        <p:nvSpPr>
          <p:cNvPr id="13" name="3 Rectángulo">
            <a:extLst>
              <a:ext uri="{FF2B5EF4-FFF2-40B4-BE49-F238E27FC236}">
                <a16:creationId xmlns:a16="http://schemas.microsoft.com/office/drawing/2014/main" id="{58133597-F803-467D-926B-EE5679280B2D}"/>
              </a:ext>
            </a:extLst>
          </p:cNvPr>
          <p:cNvSpPr/>
          <p:nvPr/>
        </p:nvSpPr>
        <p:spPr>
          <a:xfrm>
            <a:off x="1058448" y="1671015"/>
            <a:ext cx="100751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sz="2400" b="1" dirty="0">
              <a:solidFill>
                <a:srgbClr val="FF0000"/>
              </a:solidFill>
            </a:endParaRPr>
          </a:p>
          <a:p>
            <a:pPr algn="just"/>
            <a:r>
              <a:rPr lang="es-ES" sz="2400" dirty="0"/>
              <a:t>Es una estrategia educativa de </a:t>
            </a:r>
            <a:r>
              <a:rPr lang="es-ES" sz="2400" b="1" dirty="0"/>
              <a:t>carácter curricular</a:t>
            </a:r>
            <a:r>
              <a:rPr lang="es-ES" sz="2400" dirty="0"/>
              <a:t>, que permite al estudiante emprender un </a:t>
            </a:r>
            <a:r>
              <a:rPr lang="es-ES" sz="2400" b="1" dirty="0"/>
              <a:t>proyecto teórico-práctico, analítico, reflexivo, crítico y profesional</a:t>
            </a:r>
            <a:r>
              <a:rPr lang="es-ES" sz="2400" dirty="0"/>
              <a:t>; con el propósito de </a:t>
            </a:r>
            <a:r>
              <a:rPr lang="es-ES" sz="2400" b="1" dirty="0"/>
              <a:t>resolver un problema específico de la realidad social y productiva</a:t>
            </a:r>
            <a:r>
              <a:rPr lang="es-ES" sz="2400" dirty="0"/>
              <a:t>, para fortalecer y aplicar sus competencias profesionales.</a:t>
            </a:r>
            <a:endParaRPr lang="es-MX" sz="24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3720F29-C9AB-4C50-A09B-2A5C1653BA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0696" y="4198434"/>
            <a:ext cx="3270757" cy="22184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315366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73512"/>
            <a:ext cx="12192000" cy="6931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75" y="283964"/>
            <a:ext cx="2785101" cy="620142"/>
          </a:xfrm>
          <a:prstGeom prst="rect">
            <a:avLst/>
          </a:prstGeom>
        </p:spPr>
      </p:pic>
      <p:pic>
        <p:nvPicPr>
          <p:cNvPr id="4" name="Imagen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06545" y="60603"/>
            <a:ext cx="4028942" cy="912875"/>
          </a:xfrm>
          <a:prstGeom prst="rect">
            <a:avLst/>
          </a:prstGeom>
        </p:spPr>
      </p:pic>
      <p:pic>
        <p:nvPicPr>
          <p:cNvPr id="5" name="9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429" y="60603"/>
            <a:ext cx="1169055" cy="916507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1852925" y="1868749"/>
            <a:ext cx="81344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600" b="1" i="0" u="none" strike="noStrike" kern="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effectLst>
                  <a:outerShdw dist="38100" dir="2700000" algn="bl" rotWithShape="0">
                    <a:srgbClr val="4BACC6"/>
                  </a:outerShdw>
                </a:effectLst>
                <a:uLnTx/>
                <a:uFillTx/>
              </a:rPr>
              <a:t>¡Gracias por tu atención!</a:t>
            </a:r>
          </a:p>
        </p:txBody>
      </p:sp>
    </p:spTree>
    <p:extLst>
      <p:ext uri="{BB962C8B-B14F-4D97-AF65-F5344CB8AC3E}">
        <p14:creationId xmlns:p14="http://schemas.microsoft.com/office/powerpoint/2010/main" val="3525588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6502" y="-73512"/>
            <a:ext cx="12258502" cy="693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7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098" y="222446"/>
            <a:ext cx="3380853" cy="67726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ángulo 5"/>
          <p:cNvSpPr/>
          <p:nvPr/>
        </p:nvSpPr>
        <p:spPr>
          <a:xfrm>
            <a:off x="1113183" y="1944357"/>
            <a:ext cx="8683528" cy="3700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sz="3200" b="1" dirty="0">
              <a:solidFill>
                <a:srgbClr val="FF0000"/>
              </a:solidFill>
            </a:endParaRPr>
          </a:p>
          <a:p>
            <a:r>
              <a:rPr lang="es-MX" sz="3200" b="1" dirty="0">
                <a:ln>
                  <a:solidFill>
                    <a:srgbClr val="002060"/>
                  </a:solidFill>
                </a:ln>
              </a:rPr>
              <a:t>Valor:</a:t>
            </a:r>
            <a:endParaRPr lang="es-MX" sz="600" b="1" dirty="0">
              <a:ln>
                <a:solidFill>
                  <a:srgbClr val="002060"/>
                </a:solidFill>
              </a:ln>
            </a:endParaRPr>
          </a:p>
          <a:p>
            <a:endParaRPr lang="es-MX" sz="3200" b="1" dirty="0">
              <a:solidFill>
                <a:srgbClr val="FF0000"/>
              </a:solidFill>
            </a:endParaRPr>
          </a:p>
          <a:p>
            <a:endParaRPr lang="es-MX" sz="3200" b="1" dirty="0">
              <a:solidFill>
                <a:srgbClr val="FF0000"/>
              </a:solidFill>
            </a:endParaRPr>
          </a:p>
          <a:p>
            <a:r>
              <a:rPr lang="es-MX" sz="3200" b="1" dirty="0">
                <a:ln>
                  <a:solidFill>
                    <a:srgbClr val="002060"/>
                  </a:solidFill>
                </a:ln>
              </a:rPr>
              <a:t>Tiempo:  </a:t>
            </a:r>
          </a:p>
          <a:p>
            <a:endParaRPr lang="es-MX" sz="2400" dirty="0">
              <a:solidFill>
                <a:prstClr val="black"/>
              </a:solidFill>
            </a:endParaRPr>
          </a:p>
          <a:p>
            <a:pPr marL="3543300" lvl="7" indent="-342900">
              <a:buFont typeface="Arial" panose="020B0604020202020204" pitchFamily="34" charset="0"/>
              <a:buChar char="•"/>
            </a:pPr>
            <a:r>
              <a:rPr lang="es-MX" sz="2400" dirty="0">
                <a:ln>
                  <a:solidFill>
                    <a:srgbClr val="002060"/>
                  </a:solidFill>
                </a:ln>
              </a:rPr>
              <a:t>NO MENOR a </a:t>
            </a:r>
            <a:r>
              <a:rPr lang="es-MX" sz="2400" b="1" dirty="0">
                <a:ln>
                  <a:solidFill>
                    <a:srgbClr val="002060"/>
                  </a:solidFill>
                </a:ln>
              </a:rPr>
              <a:t>4 meses.</a:t>
            </a:r>
          </a:p>
          <a:p>
            <a:pPr marL="3543300" lvl="7" indent="-342900">
              <a:buFont typeface="Arial" panose="020B0604020202020204" pitchFamily="34" charset="0"/>
              <a:buChar char="•"/>
            </a:pPr>
            <a:r>
              <a:rPr lang="es-MX" sz="2400" dirty="0">
                <a:ln>
                  <a:solidFill>
                    <a:srgbClr val="002060"/>
                  </a:solidFill>
                </a:ln>
              </a:rPr>
              <a:t>NO MAYOR a </a:t>
            </a:r>
            <a:r>
              <a:rPr lang="es-MX" sz="2400" b="1" dirty="0">
                <a:ln>
                  <a:solidFill>
                    <a:srgbClr val="002060"/>
                  </a:solidFill>
                </a:ln>
              </a:rPr>
              <a:t>6 meses. </a:t>
            </a:r>
            <a:endParaRPr lang="es-MX" sz="2400" dirty="0">
              <a:ln>
                <a:solidFill>
                  <a:srgbClr val="002060"/>
                </a:solidFill>
              </a:ln>
            </a:endParaRPr>
          </a:p>
        </p:txBody>
      </p:sp>
      <p:pic>
        <p:nvPicPr>
          <p:cNvPr id="7" name="Picture 2" descr="Resultado de imagen para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759" y="1709258"/>
            <a:ext cx="2040161" cy="204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Resultado de imagen para calendari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685" y="4747234"/>
            <a:ext cx="2090474" cy="1394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7 Rectángulo"/>
          <p:cNvSpPr/>
          <p:nvPr/>
        </p:nvSpPr>
        <p:spPr>
          <a:xfrm>
            <a:off x="5689150" y="2533420"/>
            <a:ext cx="19212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200" b="1" dirty="0">
                <a:ln>
                  <a:solidFill>
                    <a:srgbClr val="002060"/>
                  </a:solidFill>
                </a:ln>
              </a:rPr>
              <a:t>Duración: </a:t>
            </a:r>
          </a:p>
        </p:txBody>
      </p:sp>
      <p:pic>
        <p:nvPicPr>
          <p:cNvPr id="10" name="Picture 4" descr="Resultado de imagen para horas de trabajo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50"/>
          <a:stretch/>
        </p:blipFill>
        <p:spPr bwMode="auto">
          <a:xfrm>
            <a:off x="7730425" y="1758008"/>
            <a:ext cx="2904256" cy="213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8 Rectángulo"/>
          <p:cNvSpPr/>
          <p:nvPr/>
        </p:nvSpPr>
        <p:spPr>
          <a:xfrm>
            <a:off x="7850405" y="3886826"/>
            <a:ext cx="2664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i="1" dirty="0"/>
              <a:t> 500 horas</a:t>
            </a:r>
            <a:r>
              <a:rPr lang="es-ES" sz="2400" dirty="0"/>
              <a:t>. 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135" y="326400"/>
            <a:ext cx="2785101" cy="620142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429" y="60603"/>
            <a:ext cx="1169055" cy="916507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69A183C2-CA9B-47FC-9DAE-B404AC19D21F}"/>
              </a:ext>
            </a:extLst>
          </p:cNvPr>
          <p:cNvSpPr/>
          <p:nvPr/>
        </p:nvSpPr>
        <p:spPr>
          <a:xfrm>
            <a:off x="4139448" y="6060127"/>
            <a:ext cx="77452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400" b="1" dirty="0"/>
              <a:t>“La Residencia Profesional se cursa por una única ocasión”. </a:t>
            </a:r>
          </a:p>
        </p:txBody>
      </p:sp>
    </p:spTree>
    <p:extLst>
      <p:ext uri="{BB962C8B-B14F-4D97-AF65-F5344CB8AC3E}">
        <p14:creationId xmlns:p14="http://schemas.microsoft.com/office/powerpoint/2010/main" val="3250195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931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7 Rectángulo"/>
          <p:cNvSpPr/>
          <p:nvPr/>
        </p:nvSpPr>
        <p:spPr>
          <a:xfrm>
            <a:off x="683568" y="973192"/>
            <a:ext cx="71561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200" b="1" dirty="0"/>
              <a:t>                                      ¿Cuándo Realizarlo?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1271994" y="2005445"/>
            <a:ext cx="10033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ln>
                  <a:solidFill>
                    <a:srgbClr val="002060"/>
                  </a:solidFill>
                </a:ln>
              </a:rPr>
              <a:t>Cuando ya se tiene el 80% de créditos del avance de carrera.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303" y="272260"/>
            <a:ext cx="2785101" cy="620142"/>
          </a:xfrm>
          <a:prstGeom prst="rect">
            <a:avLst/>
          </a:prstGeom>
        </p:spPr>
      </p:pic>
      <p:pic>
        <p:nvPicPr>
          <p:cNvPr id="11" name="Imagen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06545" y="60603"/>
            <a:ext cx="4028942" cy="912875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429" y="60603"/>
            <a:ext cx="1169055" cy="916507"/>
          </a:xfrm>
          <a:prstGeom prst="rect">
            <a:avLst/>
          </a:prstGeom>
        </p:spPr>
      </p:pic>
      <p:pic>
        <p:nvPicPr>
          <p:cNvPr id="1026" name="Picture 2" descr="Imagen relacionada">
            <a:extLst>
              <a:ext uri="{FF2B5EF4-FFF2-40B4-BE49-F238E27FC236}">
                <a16:creationId xmlns:a16="http://schemas.microsoft.com/office/drawing/2014/main" id="{43F4A1C2-4A1B-4538-B588-C9783FAAF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676" y="3049327"/>
            <a:ext cx="3511863" cy="32088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2244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73512"/>
            <a:ext cx="12192000" cy="6931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7 Rectángulo"/>
          <p:cNvSpPr/>
          <p:nvPr/>
        </p:nvSpPr>
        <p:spPr>
          <a:xfrm>
            <a:off x="345010" y="973192"/>
            <a:ext cx="82173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/>
              <a:t>                                     ¿Dónde puedes Realizarlo?</a:t>
            </a:r>
          </a:p>
        </p:txBody>
      </p:sp>
      <p:sp>
        <p:nvSpPr>
          <p:cNvPr id="7" name="Rectángulo 1"/>
          <p:cNvSpPr/>
          <p:nvPr/>
        </p:nvSpPr>
        <p:spPr>
          <a:xfrm>
            <a:off x="186204" y="1725288"/>
            <a:ext cx="1069021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§"/>
            </a:pPr>
            <a:endParaRPr lang="es-MX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s-MX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s-MX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INTERNO</a:t>
            </a:r>
            <a:r>
              <a:rPr lang="es-MX" sz="2400" b="1" dirty="0"/>
              <a:t>.- Instituto Tecnológico  de Iztapalapa II</a:t>
            </a:r>
            <a:endParaRPr lang="es-MX" sz="2400" dirty="0"/>
          </a:p>
          <a:p>
            <a:pPr marL="1257300" lvl="2" indent="-342900">
              <a:buFont typeface="Wingdings" panose="05000000000000000000" pitchFamily="2" charset="2"/>
              <a:buChar char="§"/>
            </a:pPr>
            <a:endParaRPr lang="es-MX" sz="24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s-MX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EXTERNO</a:t>
            </a:r>
            <a:r>
              <a:rPr lang="es-MX" sz="2400" b="1" dirty="0"/>
              <a:t>.- Empresas Públicas y Privadas</a:t>
            </a:r>
          </a:p>
          <a:p>
            <a:r>
              <a:rPr lang="es-MX" sz="2400" dirty="0"/>
              <a:t>    </a:t>
            </a:r>
          </a:p>
          <a:p>
            <a:r>
              <a:rPr lang="es-MX" sz="2400" b="1" dirty="0"/>
              <a:t>  Las Residencias Profesionales se pueden realizar a través de:</a:t>
            </a:r>
          </a:p>
          <a:p>
            <a:endParaRPr lang="es-MX" sz="2400" dirty="0"/>
          </a:p>
          <a:p>
            <a:endParaRPr lang="es-MX" sz="2400" dirty="0"/>
          </a:p>
          <a:p>
            <a:endParaRPr lang="es-MX" sz="2400" b="1" dirty="0">
              <a:solidFill>
                <a:prstClr val="black"/>
              </a:solidFill>
            </a:endParaRPr>
          </a:p>
          <a:p>
            <a:pPr lvl="2"/>
            <a:r>
              <a:rPr lang="es-ES" sz="2400" dirty="0"/>
              <a:t>                                                           </a:t>
            </a:r>
            <a:endParaRPr lang="es-ES" sz="2000" dirty="0"/>
          </a:p>
        </p:txBody>
      </p:sp>
      <p:pic>
        <p:nvPicPr>
          <p:cNvPr id="9" name="5 Imagen" descr="Imagen relacionada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9" t="8388" r="21961" b="6451"/>
          <a:stretch/>
        </p:blipFill>
        <p:spPr bwMode="auto">
          <a:xfrm>
            <a:off x="1227172" y="4646561"/>
            <a:ext cx="2103999" cy="18002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346" y="251665"/>
            <a:ext cx="2785101" cy="620142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429" y="60603"/>
            <a:ext cx="1169055" cy="916507"/>
          </a:xfrm>
          <a:prstGeom prst="rect">
            <a:avLst/>
          </a:prstGeom>
        </p:spPr>
      </p:pic>
      <p:pic>
        <p:nvPicPr>
          <p:cNvPr id="14" name="Imagen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06545" y="60603"/>
            <a:ext cx="4028942" cy="912875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139" y="1557967"/>
            <a:ext cx="3011403" cy="23608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75EEE0B4-AC15-4370-BF7F-CC19231AFAB3}"/>
              </a:ext>
            </a:extLst>
          </p:cNvPr>
          <p:cNvSpPr/>
          <p:nvPr/>
        </p:nvSpPr>
        <p:spPr>
          <a:xfrm>
            <a:off x="186204" y="1613567"/>
            <a:ext cx="54824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b="1" dirty="0"/>
              <a:t>Los Programa de Residencias Profesionales son: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CC17F21-001C-4FA2-A667-648E1B07E513}"/>
              </a:ext>
            </a:extLst>
          </p:cNvPr>
          <p:cNvSpPr/>
          <p:nvPr/>
        </p:nvSpPr>
        <p:spPr>
          <a:xfrm>
            <a:off x="4646752" y="4920447"/>
            <a:ext cx="68874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-2286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BANCO DE PROYECTOS de Residencias, propuesto por la Academia correspondiente a cada ingeniería o PROPUESTA PROPIA</a:t>
            </a:r>
          </a:p>
        </p:txBody>
      </p:sp>
    </p:spTree>
    <p:extLst>
      <p:ext uri="{BB962C8B-B14F-4D97-AF65-F5344CB8AC3E}">
        <p14:creationId xmlns:p14="http://schemas.microsoft.com/office/powerpoint/2010/main" val="2386896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73512"/>
            <a:ext cx="12192000" cy="6931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323528" y="973192"/>
            <a:ext cx="85689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/>
              <a:t>                         PROYECTOS INTERNOS Y EXTERNOS</a:t>
            </a:r>
          </a:p>
        </p:txBody>
      </p:sp>
      <p:sp>
        <p:nvSpPr>
          <p:cNvPr id="2" name="AutoShape 2" descr="Resultado de imagen para secretaria de comunicaciones y transpor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" name="AutoShape 4" descr="Resultado de imagen para secretaria de comunicaciones y transport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" name="AutoShape 9" descr="Resultado de imagen para conalep log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75" y="283964"/>
            <a:ext cx="2785101" cy="620142"/>
          </a:xfrm>
          <a:prstGeom prst="rect">
            <a:avLst/>
          </a:prstGeom>
        </p:spPr>
      </p:pic>
      <p:pic>
        <p:nvPicPr>
          <p:cNvPr id="25" name="2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429" y="60603"/>
            <a:ext cx="1169055" cy="916507"/>
          </a:xfrm>
          <a:prstGeom prst="rect">
            <a:avLst/>
          </a:prstGeom>
        </p:spPr>
      </p:pic>
      <p:pic>
        <p:nvPicPr>
          <p:cNvPr id="26" name="Imagen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06545" y="60603"/>
            <a:ext cx="4028942" cy="912875"/>
          </a:xfrm>
          <a:prstGeom prst="rect">
            <a:avLst/>
          </a:prstGeom>
        </p:spPr>
      </p:pic>
      <p:graphicFrame>
        <p:nvGraphicFramePr>
          <p:cNvPr id="27" name="Tabla 26">
            <a:extLst>
              <a:ext uri="{FF2B5EF4-FFF2-40B4-BE49-F238E27FC236}">
                <a16:creationId xmlns:a16="http://schemas.microsoft.com/office/drawing/2014/main" id="{115C27A6-3606-473A-9D50-F7FB924BF1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296379"/>
              </p:ext>
            </p:extLst>
          </p:nvPr>
        </p:nvGraphicFramePr>
        <p:xfrm>
          <a:off x="1169581" y="1802548"/>
          <a:ext cx="9809740" cy="44493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432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6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49345">
                <a:tc rowSpan="2"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s-ES" sz="2000" dirty="0"/>
                        <a:t> 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endParaRPr lang="es-ES" sz="2000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s-ES" sz="2000" b="1" dirty="0"/>
                        <a:t>Individual 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s-ES" sz="2000" b="1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s-ES" sz="2000" b="1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s-ES" sz="2000" b="1" dirty="0"/>
                        <a:t>Grupal 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s-ES" sz="2000" b="1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s-ES" sz="2000" b="1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s-ES" sz="2000" b="1" dirty="0"/>
                        <a:t>Interdisciplinaria </a:t>
                      </a:r>
                      <a:endParaRPr lang="es-MX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2000" dirty="0"/>
                        <a:t>1.- Proyectos</a:t>
                      </a:r>
                      <a:r>
                        <a:rPr lang="es-ES" sz="2000" baseline="0" dirty="0"/>
                        <a:t> Integradores</a:t>
                      </a:r>
                    </a:p>
                    <a:p>
                      <a:pPr algn="l"/>
                      <a:endParaRPr lang="es-ES" sz="2000" dirty="0"/>
                    </a:p>
                    <a:p>
                      <a:pPr algn="l"/>
                      <a:endParaRPr lang="es-ES" sz="2000" dirty="0"/>
                    </a:p>
                    <a:p>
                      <a:pPr algn="l"/>
                      <a:r>
                        <a:rPr lang="es-ES" sz="2000" dirty="0"/>
                        <a:t>           Educación Dual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0051">
                <a:tc vMerge="1"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endParaRPr lang="es-MX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2000" dirty="0"/>
                        <a:t>2.- Sectores</a:t>
                      </a:r>
                      <a:r>
                        <a:rPr lang="es-ES" sz="2000" baseline="0" dirty="0"/>
                        <a:t> social, productivo de bienes y servicios. </a:t>
                      </a:r>
                    </a:p>
                    <a:p>
                      <a:pPr algn="l"/>
                      <a:r>
                        <a:rPr lang="es-ES" sz="2000" baseline="0" dirty="0"/>
                        <a:t>3.- Innovación y Desarrollo Tecnológico</a:t>
                      </a:r>
                    </a:p>
                    <a:p>
                      <a:pPr algn="l"/>
                      <a:r>
                        <a:rPr lang="es-ES" sz="2000" baseline="0" dirty="0"/>
                        <a:t>4.- investigación. </a:t>
                      </a:r>
                    </a:p>
                    <a:p>
                      <a:pPr algn="l"/>
                      <a:r>
                        <a:rPr lang="es-ES" sz="2000" baseline="0" dirty="0"/>
                        <a:t>5.- Diseño y/o construcción de equipo.</a:t>
                      </a:r>
                    </a:p>
                    <a:p>
                      <a:pPr algn="l"/>
                      <a:r>
                        <a:rPr lang="es-ES" sz="2000" baseline="0" dirty="0"/>
                        <a:t>6.- ENEIT-----Etapa Local.</a:t>
                      </a:r>
                    </a:p>
                    <a:p>
                      <a:pPr algn="l"/>
                      <a:r>
                        <a:rPr lang="es-ES" sz="2000" baseline="0" dirty="0"/>
                        <a:t>7.- Veranos científicos o de investigación. </a:t>
                      </a:r>
                    </a:p>
                    <a:p>
                      <a:pPr algn="l"/>
                      <a:r>
                        <a:rPr lang="es-ES" sz="2000" baseline="0" dirty="0"/>
                        <a:t>8.- Proyectos propuestos por la Academia.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8" name="Flecha abajo 5">
            <a:extLst>
              <a:ext uri="{FF2B5EF4-FFF2-40B4-BE49-F238E27FC236}">
                <a16:creationId xmlns:a16="http://schemas.microsoft.com/office/drawing/2014/main" id="{4D54962F-CEFA-484F-A6D5-7CE28A9D4AAE}"/>
              </a:ext>
            </a:extLst>
          </p:cNvPr>
          <p:cNvSpPr/>
          <p:nvPr/>
        </p:nvSpPr>
        <p:spPr>
          <a:xfrm>
            <a:off x="5948437" y="2218421"/>
            <a:ext cx="252028" cy="4675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28291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4814" y="0"/>
            <a:ext cx="12266814" cy="6931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3 CuadroTexto"/>
          <p:cNvSpPr txBox="1"/>
          <p:nvPr/>
        </p:nvSpPr>
        <p:spPr>
          <a:xfrm>
            <a:off x="760276" y="935004"/>
            <a:ext cx="97581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/>
              <a:t>                ¿Dónde realizar la Residencia Profesional?</a:t>
            </a:r>
          </a:p>
          <a:p>
            <a:pPr algn="just"/>
            <a:endParaRPr lang="es-MX" sz="2400" b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75" y="283964"/>
            <a:ext cx="2785101" cy="620142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429" y="60603"/>
            <a:ext cx="1169055" cy="916507"/>
          </a:xfrm>
          <a:prstGeom prst="rect">
            <a:avLst/>
          </a:prstGeom>
        </p:spPr>
      </p:pic>
      <p:pic>
        <p:nvPicPr>
          <p:cNvPr id="10" name="Imagen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06545" y="60603"/>
            <a:ext cx="4028942" cy="912875"/>
          </a:xfrm>
          <a:prstGeom prst="rect">
            <a:avLst/>
          </a:prstGeom>
        </p:spPr>
      </p:pic>
      <p:pic>
        <p:nvPicPr>
          <p:cNvPr id="11" name="Picture 7" descr="Resultado de imagen para cfe logo">
            <a:extLst>
              <a:ext uri="{FF2B5EF4-FFF2-40B4-BE49-F238E27FC236}">
                <a16:creationId xmlns:a16="http://schemas.microsoft.com/office/drawing/2014/main" id="{32FA27B3-FFC4-4F5D-99C5-1736DCDFD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37" y="1641437"/>
            <a:ext cx="1940782" cy="70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Resultado de imagen para condusef cdmx">
            <a:extLst>
              <a:ext uri="{FF2B5EF4-FFF2-40B4-BE49-F238E27FC236}">
                <a16:creationId xmlns:a16="http://schemas.microsoft.com/office/drawing/2014/main" id="{D9E53D7B-6B4B-4D80-9CD8-224D875BA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841" y="1592447"/>
            <a:ext cx="1675018" cy="895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13 Imagen">
            <a:extLst>
              <a:ext uri="{FF2B5EF4-FFF2-40B4-BE49-F238E27FC236}">
                <a16:creationId xmlns:a16="http://schemas.microsoft.com/office/drawing/2014/main" id="{900BF005-8C01-4109-872F-3DF5842D041E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395" y="1608559"/>
            <a:ext cx="1150171" cy="760549"/>
          </a:xfrm>
          <a:prstGeom prst="rect">
            <a:avLst/>
          </a:prstGeom>
        </p:spPr>
      </p:pic>
      <p:pic>
        <p:nvPicPr>
          <p:cNvPr id="19" name="Picture 4" descr="CBTA No">
            <a:extLst>
              <a:ext uri="{FF2B5EF4-FFF2-40B4-BE49-F238E27FC236}">
                <a16:creationId xmlns:a16="http://schemas.microsoft.com/office/drawing/2014/main" id="{8484E7F6-2309-42D8-907F-CD6BAE5A1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642" y="2700423"/>
            <a:ext cx="1216540" cy="1048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26" name="14 Imagen">
            <a:extLst>
              <a:ext uri="{FF2B5EF4-FFF2-40B4-BE49-F238E27FC236}">
                <a16:creationId xmlns:a16="http://schemas.microsoft.com/office/drawing/2014/main" id="{5E9837A4-5341-4968-A9E2-3AFEF6A2734C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929" y="4186685"/>
            <a:ext cx="946654" cy="836074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A2305A92-79F4-4C49-A327-4D0CD1B830ED}"/>
              </a:ext>
            </a:extLst>
          </p:cNvPr>
          <p:cNvSpPr/>
          <p:nvPr/>
        </p:nvSpPr>
        <p:spPr>
          <a:xfrm>
            <a:off x="9599998" y="4298922"/>
            <a:ext cx="17232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CETIS</a:t>
            </a:r>
          </a:p>
          <a:p>
            <a:r>
              <a:rPr lang="es-MX" dirty="0"/>
              <a:t>53, 17</a:t>
            </a:r>
          </a:p>
        </p:txBody>
      </p:sp>
      <p:pic>
        <p:nvPicPr>
          <p:cNvPr id="28" name="Picture 5" descr="E:\Diseño\logosITI\logo.jpg">
            <a:extLst>
              <a:ext uri="{FF2B5EF4-FFF2-40B4-BE49-F238E27FC236}">
                <a16:creationId xmlns:a16="http://schemas.microsoft.com/office/drawing/2014/main" id="{7222A4D9-6A16-4F47-8B11-EF5D24624365}"/>
              </a:ext>
            </a:extLst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36" y="4064404"/>
            <a:ext cx="1344896" cy="1043820"/>
          </a:xfrm>
          <a:prstGeom prst="rect">
            <a:avLst/>
          </a:prstGeom>
          <a:noFill/>
        </p:spPr>
      </p:pic>
      <p:pic>
        <p:nvPicPr>
          <p:cNvPr id="30" name="0 Imagen">
            <a:extLst>
              <a:ext uri="{FF2B5EF4-FFF2-40B4-BE49-F238E27FC236}">
                <a16:creationId xmlns:a16="http://schemas.microsoft.com/office/drawing/2014/main" id="{B5ED27E3-DDDF-4223-AE60-A126A0151475}"/>
              </a:ext>
            </a:extLst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314" y="4064404"/>
            <a:ext cx="1506086" cy="774910"/>
          </a:xfrm>
          <a:prstGeom prst="rect">
            <a:avLst/>
          </a:prstGeom>
        </p:spPr>
      </p:pic>
      <p:pic>
        <p:nvPicPr>
          <p:cNvPr id="32" name="43 Imagen" descr="C:\Users\at\Pictures\image182.jpg">
            <a:extLst>
              <a:ext uri="{FF2B5EF4-FFF2-40B4-BE49-F238E27FC236}">
                <a16:creationId xmlns:a16="http://schemas.microsoft.com/office/drawing/2014/main" id="{A0C63980-356E-4E46-B025-C04D6ECAA6CF}"/>
              </a:ext>
            </a:extLst>
          </p:cNvPr>
          <p:cNvPicPr/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4" t="1310" r="10682" b="92115"/>
          <a:stretch/>
        </p:blipFill>
        <p:spPr bwMode="auto">
          <a:xfrm>
            <a:off x="7966425" y="5738331"/>
            <a:ext cx="1798738" cy="8367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45 Imagen" descr="Resultado de imagen para logo kanda varu marken">
            <a:extLst>
              <a:ext uri="{FF2B5EF4-FFF2-40B4-BE49-F238E27FC236}">
                <a16:creationId xmlns:a16="http://schemas.microsoft.com/office/drawing/2014/main" id="{6EE3659D-B725-457A-8A15-F8189A023F11}"/>
              </a:ext>
            </a:extLst>
          </p:cNvPr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612" y="5906524"/>
            <a:ext cx="1951569" cy="794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8FF818F-5415-46DB-91B2-75A0D1AD8E6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830333" y="1664518"/>
            <a:ext cx="1079086" cy="85351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529999C-E0F4-451F-BA0B-394B50CC078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00221" y="3549685"/>
            <a:ext cx="1407700" cy="954107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B353FD49-CF52-45FD-8289-11E8195E7CA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396961" y="2536877"/>
            <a:ext cx="1226870" cy="852824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4DA05682-3F29-4567-9501-48B8781FE19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414415" y="1611316"/>
            <a:ext cx="1599014" cy="954107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7714791C-2D2A-4293-9D9B-94A1952FC7D8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33590" y="5469290"/>
            <a:ext cx="1076268" cy="874468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9AE46165-88CA-4B3C-B4BE-92C2E3E36BBD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187076" y="1529896"/>
            <a:ext cx="975784" cy="967850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FADB1B45-4208-4D02-A960-E59C72270D89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077671" y="2801193"/>
            <a:ext cx="1494556" cy="1059000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99774877-DF6D-4469-B71F-92256D304AD0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150110" y="5356307"/>
            <a:ext cx="1721601" cy="1147733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5200CF8C-F003-45E8-8196-131C57288097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618221" y="4655802"/>
            <a:ext cx="1483924" cy="1030749"/>
          </a:xfrm>
          <a:prstGeom prst="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2687F9CF-4C0D-46AF-8965-0FACFF655DD9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704119" y="5072762"/>
            <a:ext cx="1255885" cy="621846"/>
          </a:xfrm>
          <a:prstGeom prst="rect">
            <a:avLst/>
          </a:prstGeom>
        </p:spPr>
      </p:pic>
      <p:pic>
        <p:nvPicPr>
          <p:cNvPr id="46" name="Imagen 45">
            <a:extLst>
              <a:ext uri="{FF2B5EF4-FFF2-40B4-BE49-F238E27FC236}">
                <a16:creationId xmlns:a16="http://schemas.microsoft.com/office/drawing/2014/main" id="{B28AA193-D809-4EFC-AD84-43F2F85EC7B0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546285" y="4340649"/>
            <a:ext cx="841321" cy="859611"/>
          </a:xfrm>
          <a:prstGeom prst="rect">
            <a:avLst/>
          </a:prstGeom>
        </p:spPr>
      </p:pic>
      <p:pic>
        <p:nvPicPr>
          <p:cNvPr id="47" name="Imagen 46">
            <a:extLst>
              <a:ext uri="{FF2B5EF4-FFF2-40B4-BE49-F238E27FC236}">
                <a16:creationId xmlns:a16="http://schemas.microsoft.com/office/drawing/2014/main" id="{771C619A-4D50-44BE-B561-C127B2EF4E0F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38898" y="2639651"/>
            <a:ext cx="1216540" cy="1043820"/>
          </a:xfrm>
          <a:prstGeom prst="rect">
            <a:avLst/>
          </a:prstGeom>
        </p:spPr>
      </p:pic>
      <p:pic>
        <p:nvPicPr>
          <p:cNvPr id="48" name="Imagen 47">
            <a:extLst>
              <a:ext uri="{FF2B5EF4-FFF2-40B4-BE49-F238E27FC236}">
                <a16:creationId xmlns:a16="http://schemas.microsoft.com/office/drawing/2014/main" id="{3C04918A-42C1-4A74-BD48-E62AF3BBFC11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149312" y="2700423"/>
            <a:ext cx="1216540" cy="942998"/>
          </a:xfrm>
          <a:prstGeom prst="rect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DA90F741-FD53-496D-A6AA-AF43EB212814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556983" y="5629648"/>
            <a:ext cx="1066892" cy="749873"/>
          </a:xfrm>
          <a:prstGeom prst="rect">
            <a:avLst/>
          </a:prstGeom>
        </p:spPr>
      </p:pic>
      <p:pic>
        <p:nvPicPr>
          <p:cNvPr id="50" name="Imagen 49">
            <a:extLst>
              <a:ext uri="{FF2B5EF4-FFF2-40B4-BE49-F238E27FC236}">
                <a16:creationId xmlns:a16="http://schemas.microsoft.com/office/drawing/2014/main" id="{5B028090-E6E5-4B52-A033-82B7D6C595A2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7973887" y="4074232"/>
            <a:ext cx="1258932" cy="1258932"/>
          </a:xfrm>
          <a:prstGeom prst="rect">
            <a:avLst/>
          </a:prstGeom>
        </p:spPr>
      </p:pic>
      <p:sp>
        <p:nvSpPr>
          <p:cNvPr id="51" name="CuadroTexto 50">
            <a:extLst>
              <a:ext uri="{FF2B5EF4-FFF2-40B4-BE49-F238E27FC236}">
                <a16:creationId xmlns:a16="http://schemas.microsoft.com/office/drawing/2014/main" id="{06F8AC1E-DB99-4D68-80F0-34355A4FED1B}"/>
              </a:ext>
            </a:extLst>
          </p:cNvPr>
          <p:cNvSpPr txBox="1"/>
          <p:nvPr/>
        </p:nvSpPr>
        <p:spPr>
          <a:xfrm>
            <a:off x="131980" y="6281461"/>
            <a:ext cx="1940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/>
              <a:t>Conalep Iztapalapa v</a:t>
            </a:r>
          </a:p>
        </p:txBody>
      </p:sp>
      <p:pic>
        <p:nvPicPr>
          <p:cNvPr id="52" name="Imagen 51">
            <a:extLst>
              <a:ext uri="{FF2B5EF4-FFF2-40B4-BE49-F238E27FC236}">
                <a16:creationId xmlns:a16="http://schemas.microsoft.com/office/drawing/2014/main" id="{DDD7B97A-842A-4DB1-A8A7-E0AA39866EAB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6082421" y="2658381"/>
            <a:ext cx="1377176" cy="1377176"/>
          </a:xfrm>
          <a:prstGeom prst="rect">
            <a:avLst/>
          </a:prstGeom>
        </p:spPr>
      </p:pic>
      <p:pic>
        <p:nvPicPr>
          <p:cNvPr id="53" name="Imagen 52">
            <a:extLst>
              <a:ext uri="{FF2B5EF4-FFF2-40B4-BE49-F238E27FC236}">
                <a16:creationId xmlns:a16="http://schemas.microsoft.com/office/drawing/2014/main" id="{DD10429E-0700-4008-830C-E356037F0120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4718886" y="5999415"/>
            <a:ext cx="1495547" cy="70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335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73511"/>
            <a:ext cx="12192000" cy="6931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3 CuadroTexto"/>
          <p:cNvSpPr txBox="1"/>
          <p:nvPr/>
        </p:nvSpPr>
        <p:spPr>
          <a:xfrm>
            <a:off x="1658679" y="974390"/>
            <a:ext cx="9335386" cy="4070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/>
              <a:t>                     ¿Cuáles son los Requisitos?</a:t>
            </a:r>
          </a:p>
          <a:p>
            <a:endParaRPr lang="es-MX" sz="105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MX" sz="2400" b="1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MX" sz="2800" dirty="0"/>
              <a:t>Haber acreditado el </a:t>
            </a:r>
            <a:r>
              <a:rPr lang="es-MX" sz="2800" b="1" u="sng" dirty="0"/>
              <a:t>SERVICIO SOCIAL</a:t>
            </a:r>
            <a:r>
              <a:rPr lang="es-MX" sz="2800" dirty="0"/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MX" sz="2800" dirty="0"/>
              <a:t>Tener acreditadas las </a:t>
            </a:r>
            <a:r>
              <a:rPr lang="es-MX" sz="2800" b="1" u="sng" dirty="0"/>
              <a:t>Actividades Complementarias.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MX" sz="2800" dirty="0"/>
              <a:t>Haber aprobado el </a:t>
            </a:r>
            <a:r>
              <a:rPr lang="es-MX" sz="2800" b="1" u="sng" dirty="0"/>
              <a:t>80%  de los créditos </a:t>
            </a:r>
            <a:r>
              <a:rPr lang="es-MX" sz="2800" dirty="0"/>
              <a:t>del plan de estudios.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MX" sz="2800" b="1" u="sng" dirty="0"/>
              <a:t>NO</a:t>
            </a:r>
            <a:r>
              <a:rPr lang="es-MX" sz="2800" dirty="0"/>
              <a:t> contar con ninguna asignatura en “</a:t>
            </a:r>
            <a:r>
              <a:rPr lang="es-MX" sz="2800" b="1" u="sng" dirty="0"/>
              <a:t>Curso Especial</a:t>
            </a:r>
            <a:r>
              <a:rPr lang="es-MX" sz="2800" dirty="0"/>
              <a:t>”.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MX" sz="2800" dirty="0"/>
              <a:t>Estar </a:t>
            </a:r>
            <a:r>
              <a:rPr lang="es-MX" sz="2800" b="1" u="sng" dirty="0"/>
              <a:t>REINSCRITO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MX" sz="2800" dirty="0"/>
              <a:t>No exceder el </a:t>
            </a:r>
            <a:r>
              <a:rPr lang="es-MX" sz="2800" b="1" dirty="0"/>
              <a:t>12° semestre </a:t>
            </a:r>
          </a:p>
          <a:p>
            <a:pPr algn="just"/>
            <a:endParaRPr lang="es-MX" sz="2400" b="1" u="sng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75" y="283964"/>
            <a:ext cx="2785101" cy="620142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429" y="60603"/>
            <a:ext cx="1169055" cy="916507"/>
          </a:xfrm>
          <a:prstGeom prst="rect">
            <a:avLst/>
          </a:prstGeom>
        </p:spPr>
      </p:pic>
      <p:pic>
        <p:nvPicPr>
          <p:cNvPr id="10" name="Imagen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89767" y="60603"/>
            <a:ext cx="4028942" cy="91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911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73511"/>
            <a:ext cx="12192000" cy="6931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75" y="283964"/>
            <a:ext cx="2785101" cy="620142"/>
          </a:xfrm>
          <a:prstGeom prst="rect">
            <a:avLst/>
          </a:prstGeom>
        </p:spPr>
      </p:pic>
      <p:pic>
        <p:nvPicPr>
          <p:cNvPr id="4" name="Imagen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06545" y="60603"/>
            <a:ext cx="4028942" cy="912875"/>
          </a:xfrm>
          <a:prstGeom prst="rect">
            <a:avLst/>
          </a:prstGeom>
        </p:spPr>
      </p:pic>
      <p:pic>
        <p:nvPicPr>
          <p:cNvPr id="5" name="9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429" y="60603"/>
            <a:ext cx="1169055" cy="916507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460375" y="973478"/>
            <a:ext cx="97725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         Requisitos para </a:t>
            </a:r>
            <a:r>
              <a:rPr kumimoji="0" lang="es-ES" sz="3200" b="1" i="0" u="sng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Apertura</a:t>
            </a:r>
            <a:r>
              <a:rPr kumimoji="0" lang="es-E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de Expediente en DEP</a:t>
            </a:r>
          </a:p>
        </p:txBody>
      </p:sp>
      <p:sp>
        <p:nvSpPr>
          <p:cNvPr id="9" name="3 CuadroTexto"/>
          <p:cNvSpPr txBox="1"/>
          <p:nvPr/>
        </p:nvSpPr>
        <p:spPr>
          <a:xfrm>
            <a:off x="821634" y="1627625"/>
            <a:ext cx="11065565" cy="4962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002060"/>
                </a:solidFill>
              </a:rPr>
              <a:t>FECHA  DE APERTURA DE EXPEDIENTE: </a:t>
            </a:r>
            <a:r>
              <a:rPr lang="es-MX" b="1" u="sng" dirty="0">
                <a:solidFill>
                  <a:srgbClr val="002060"/>
                </a:solidFill>
              </a:rPr>
              <a:t>DEL 20 OCTUBRE AL 06 DE NOVIEMBRE DE 2020</a:t>
            </a:r>
            <a:endParaRPr lang="es-MX" sz="1050" dirty="0"/>
          </a:p>
          <a:p>
            <a:endParaRPr lang="es-MX" sz="1050" dirty="0"/>
          </a:p>
          <a:p>
            <a:pPr marL="457200" indent="-457200" algn="just">
              <a:buFont typeface="+mj-lt"/>
              <a:buAutoNum type="arabicPeriod"/>
            </a:pPr>
            <a:r>
              <a:rPr lang="es-MX" sz="2400" b="1" dirty="0"/>
              <a:t>Constancia</a:t>
            </a:r>
            <a:r>
              <a:rPr lang="es-MX" sz="2400" dirty="0"/>
              <a:t> de asistencia al </a:t>
            </a:r>
            <a:r>
              <a:rPr lang="es-MX" sz="2400" b="1" dirty="0"/>
              <a:t>Curso de Inducción</a:t>
            </a:r>
            <a:r>
              <a:rPr lang="es-MX" sz="2400" dirty="0"/>
              <a:t>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sz="2400" b="1" dirty="0"/>
              <a:t>Solicitud</a:t>
            </a:r>
            <a:r>
              <a:rPr lang="es-MX" sz="2400" dirty="0"/>
              <a:t> de </a:t>
            </a:r>
            <a:r>
              <a:rPr lang="es-MX" sz="2400" b="1" dirty="0"/>
              <a:t>Residencia Profesional TecNM-AC-PO-004-01</a:t>
            </a:r>
            <a:r>
              <a:rPr lang="es-MX" sz="2400" dirty="0"/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sz="2400" dirty="0"/>
              <a:t>Entrega del </a:t>
            </a:r>
            <a:r>
              <a:rPr lang="es-ES" sz="2400" b="1" dirty="0"/>
              <a:t>Anteproyecto Digital TecNM-AC-PO-004-A02 </a:t>
            </a:r>
            <a:r>
              <a:rPr lang="es-ES" sz="2400" u="sng" dirty="0"/>
              <a:t>firmado por el Jefe Académico de cada carrera, por el Presidente Académico de la carrera y por el Asesor (a) Interno (a). </a:t>
            </a:r>
            <a:endParaRPr lang="es-MX" sz="2400" dirty="0"/>
          </a:p>
          <a:p>
            <a:pPr marL="457200" indent="-457200" algn="just">
              <a:buFont typeface="+mj-lt"/>
              <a:buAutoNum type="arabicPeriod"/>
            </a:pPr>
            <a:r>
              <a:rPr lang="es-MX" sz="2400" dirty="0"/>
              <a:t>Constancia digital </a:t>
            </a:r>
            <a:r>
              <a:rPr lang="es-MX" sz="2400" b="1" dirty="0"/>
              <a:t>de Avance de Carrera</a:t>
            </a:r>
            <a:r>
              <a:rPr lang="es-MX" sz="2400" dirty="0"/>
              <a:t> (80% de créditos) expedida por Servicios Escolares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sz="2400" dirty="0"/>
              <a:t>Constancia digital de </a:t>
            </a:r>
            <a:r>
              <a:rPr lang="es-MX" sz="2400" b="1" dirty="0"/>
              <a:t>Acreditación de Actividades Complementarias, </a:t>
            </a:r>
            <a:r>
              <a:rPr lang="es-MX" sz="2400" dirty="0"/>
              <a:t>emitida por Servicios Escolares.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sz="2400" dirty="0"/>
              <a:t>Constancia digital </a:t>
            </a:r>
            <a:r>
              <a:rPr lang="es-ES" sz="2400" b="1" dirty="0"/>
              <a:t>de Liberación del Servicio Social.</a:t>
            </a:r>
            <a:endParaRPr lang="es-ES" sz="2400" dirty="0"/>
          </a:p>
          <a:p>
            <a:pPr marL="457200" indent="-457200" algn="just">
              <a:buFont typeface="+mj-lt"/>
              <a:buAutoNum type="arabicPeriod"/>
            </a:pPr>
            <a:r>
              <a:rPr lang="es-ES" sz="2400" dirty="0"/>
              <a:t>Copia digital de Recibo de pago oficial (</a:t>
            </a:r>
            <a:r>
              <a:rPr lang="es-ES" sz="2400" b="1" dirty="0"/>
              <a:t>Reinscripción</a:t>
            </a:r>
            <a:r>
              <a:rPr lang="es-ES" sz="2400" dirty="0"/>
              <a:t>).</a:t>
            </a:r>
          </a:p>
          <a:p>
            <a:pPr marL="457200" indent="-457200" algn="just">
              <a:buFont typeface="+mj-lt"/>
              <a:buAutoNum type="arabicPeriod"/>
            </a:pP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8139060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TM04033923[[fn=Profundidad]]</Template>
  <TotalTime>1351</TotalTime>
  <Words>1249</Words>
  <Application>Microsoft Office PowerPoint</Application>
  <PresentationFormat>Panorámica</PresentationFormat>
  <Paragraphs>234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atziri mero</dc:creator>
  <cp:lastModifiedBy>Eva María</cp:lastModifiedBy>
  <cp:revision>125</cp:revision>
  <cp:lastPrinted>2019-10-24T18:40:58Z</cp:lastPrinted>
  <dcterms:created xsi:type="dcterms:W3CDTF">2018-12-13T00:44:02Z</dcterms:created>
  <dcterms:modified xsi:type="dcterms:W3CDTF">2020-07-28T00:38:31Z</dcterms:modified>
</cp:coreProperties>
</file>